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Default Extension="wdp" ContentType="image/vnd.ms-photo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0"/>
  </p:notesMasterIdLst>
  <p:sldIdLst>
    <p:sldId id="287" r:id="rId2"/>
    <p:sldId id="290" r:id="rId3"/>
    <p:sldId id="288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805" autoAdjust="0"/>
    <p:restoredTop sz="95737" autoAdjust="0"/>
  </p:normalViewPr>
  <p:slideViewPr>
    <p:cSldViewPr snapToObjects="1">
      <p:cViewPr>
        <p:scale>
          <a:sx n="75" d="100"/>
          <a:sy n="75" d="100"/>
        </p:scale>
        <p:origin x="-3088" y="-1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56E4C-46E4-4F55-8EEA-CA670453593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BBB7-518B-430B-8C11-D2CDBE562A1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50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BBB7-518B-430B-8C11-D2CDBE562A13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034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A8F4-CE57-42E6-9404-EA1886C3781E}" type="datetimeFigureOut">
              <a:rPr lang="hu-HU" smtClean="0"/>
              <a:pPr/>
              <a:t>10/7/15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F0A5-5CE4-4A30-8B7C-E1F4E31A6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8722" y="3068951"/>
            <a:ext cx="7772400" cy="1599132"/>
          </a:xfrm>
        </p:spPr>
        <p:txBody>
          <a:bodyPr>
            <a:noAutofit/>
          </a:bodyPr>
          <a:lstStyle/>
          <a:p>
            <a:pPr algn="l"/>
            <a:r>
              <a:rPr lang="hu-HU" sz="4000" dirty="0" smtClean="0">
                <a:latin typeface="Century Gothic" pitchFamily="34" charset="0"/>
              </a:rPr>
              <a:t>AZ ÉPÜLETENERGETIKA ÉS AZ ENERGETIKAI TANÚSÍTÁS</a:t>
            </a:r>
            <a:r>
              <a:rPr lang="hu-HU" sz="4000" dirty="0">
                <a:latin typeface="Century Gothic" pitchFamily="34" charset="0"/>
              </a:rPr>
              <a:t/>
            </a:r>
            <a:br>
              <a:rPr lang="hu-HU" sz="4000" dirty="0">
                <a:latin typeface="Century Gothic" pitchFamily="34" charset="0"/>
              </a:rPr>
            </a:br>
            <a:r>
              <a:rPr lang="hu-HU" sz="4000" dirty="0" smtClean="0">
                <a:latin typeface="Century Gothic" pitchFamily="34" charset="0"/>
              </a:rPr>
              <a:t>AKTUÁLIS KÉRDÉSEI</a:t>
            </a:r>
            <a:r>
              <a:rPr lang="hu-HU" sz="3600" dirty="0">
                <a:latin typeface="Century Gothic" pitchFamily="34" charset="0"/>
              </a:rPr>
              <a:t/>
            </a:r>
            <a:br>
              <a:rPr lang="hu-HU" sz="3600" dirty="0">
                <a:latin typeface="Century Gothic" pitchFamily="34" charset="0"/>
              </a:rPr>
            </a:br>
            <a:endParaRPr lang="hu-HU" sz="3600" dirty="0">
              <a:latin typeface="Century Gothic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93477" y="5157240"/>
            <a:ext cx="8024936" cy="1268760"/>
          </a:xfrm>
        </p:spPr>
        <p:txBody>
          <a:bodyPr>
            <a:normAutofit/>
          </a:bodyPr>
          <a:lstStyle/>
          <a:p>
            <a:pPr algn="l"/>
            <a:endParaRPr lang="hu-HU" sz="2000" dirty="0" smtClean="0">
              <a:latin typeface="Century Gothic" pitchFamily="34" charset="0"/>
            </a:endParaRPr>
          </a:p>
          <a:p>
            <a:pPr algn="l"/>
            <a:r>
              <a:rPr lang="hu-HU" sz="2000" dirty="0" smtClean="0">
                <a:latin typeface="Century Gothic" pitchFamily="34" charset="0"/>
              </a:rPr>
              <a:t>Zsámbék, 2015. október 06. </a:t>
            </a:r>
            <a:endParaRPr lang="hu-HU" sz="2000" dirty="0">
              <a:latin typeface="Century Gothic" pitchFamily="34" charset="0"/>
            </a:endParaRPr>
          </a:p>
        </p:txBody>
      </p:sp>
      <p:cxnSp>
        <p:nvCxnSpPr>
          <p:cNvPr id="4" name="Egyenes összekötő 3"/>
          <p:cNvCxnSpPr/>
          <p:nvPr/>
        </p:nvCxnSpPr>
        <p:spPr>
          <a:xfrm>
            <a:off x="611450" y="4668083"/>
            <a:ext cx="58328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ím 1"/>
          <p:cNvSpPr txBox="1">
            <a:spLocks/>
          </p:cNvSpPr>
          <p:nvPr/>
        </p:nvSpPr>
        <p:spPr>
          <a:xfrm>
            <a:off x="434343" y="980659"/>
            <a:ext cx="8235739" cy="1611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500" dirty="0" smtClean="0">
                <a:latin typeface="Century Gothic" pitchFamily="34" charset="0"/>
              </a:rPr>
              <a:t>                </a:t>
            </a:r>
            <a:r>
              <a:rPr lang="hu-HU" sz="2700" dirty="0" smtClean="0">
                <a:latin typeface="Book Antiqua" pitchFamily="18" charset="0"/>
              </a:rPr>
              <a:t>MINISZTERELNÖKSÉG</a:t>
            </a:r>
          </a:p>
          <a:p>
            <a:pPr algn="l"/>
            <a:r>
              <a:rPr lang="hu-HU" sz="2700" dirty="0" smtClean="0">
                <a:latin typeface="Book Antiqua" pitchFamily="18" charset="0"/>
              </a:rPr>
              <a:t>                 Építészeti </a:t>
            </a:r>
            <a:r>
              <a:rPr lang="hu-HU" sz="2700" dirty="0">
                <a:latin typeface="Book Antiqua" pitchFamily="18" charset="0"/>
              </a:rPr>
              <a:t>és Építésügyi Helyettes </a:t>
            </a:r>
            <a:r>
              <a:rPr lang="hu-HU" sz="2700" dirty="0" smtClean="0">
                <a:latin typeface="Book Antiqua" pitchFamily="18" charset="0"/>
              </a:rPr>
              <a:t>Államtitkárság</a:t>
            </a:r>
          </a:p>
          <a:p>
            <a:pPr algn="l"/>
            <a:endParaRPr lang="hu-HU" sz="2500" dirty="0" smtClean="0">
              <a:latin typeface="Century Gothic" pitchFamily="34" charset="0"/>
            </a:endParaRPr>
          </a:p>
          <a:p>
            <a:pPr algn="l"/>
            <a:r>
              <a:rPr lang="hu-HU" sz="2500" dirty="0" smtClean="0">
                <a:latin typeface="Century Gothic" pitchFamily="34" charset="0"/>
              </a:rPr>
              <a:t>                </a:t>
            </a:r>
            <a:r>
              <a:rPr lang="hu-HU" sz="2500" b="1" dirty="0" smtClean="0">
                <a:latin typeface="Book Antiqua" pitchFamily="18" charset="0"/>
              </a:rPr>
              <a:t>DAUNER MÁRTON </a:t>
            </a:r>
            <a:r>
              <a:rPr lang="hu-HU" sz="2500" dirty="0" smtClean="0">
                <a:latin typeface="Book Antiqua" pitchFamily="18" charset="0"/>
              </a:rPr>
              <a:t>főosztályvezető</a:t>
            </a:r>
            <a:endParaRPr lang="hu-HU" sz="2500" dirty="0">
              <a:latin typeface="Book Antiqua" pitchFamily="18" charset="0"/>
            </a:endParaRPr>
          </a:p>
        </p:txBody>
      </p:sp>
      <p:pic>
        <p:nvPicPr>
          <p:cNvPr id="6" name="Kép 5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3">
                    <a14:imgEffect>
                      <a14:backgroundRemoval t="0" b="8441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660" y="1124680"/>
            <a:ext cx="2448272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43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prstClr val="white"/>
                </a:solidFill>
                <a:latin typeface="Book Antiqua" panose="02040602050305030304" pitchFamily="18" charset="0"/>
              </a:rPr>
              <a:t>Intézkedések várható hatása </a:t>
            </a:r>
            <a:r>
              <a:rPr lang="hu-HU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u-HU" dirty="0" smtClean="0">
                <a:latin typeface="Book Antiqua"/>
                <a:ea typeface="Times New Roman"/>
                <a:cs typeface="Tahoma"/>
              </a:rPr>
              <a:t>2016.01.01.-től</a:t>
            </a:r>
            <a:r>
              <a:rPr lang="hu-HU" dirty="0">
                <a:solidFill>
                  <a:prstClr val="white"/>
                </a:solidFill>
                <a:latin typeface="Book Antiqua"/>
                <a:ea typeface="Times New Roman"/>
                <a:cs typeface="Tahoma"/>
              </a:rPr>
              <a:t> </a:t>
            </a:r>
            <a:r>
              <a:rPr lang="hu-HU" u="sng" dirty="0" smtClean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változik</a:t>
            </a:r>
            <a:r>
              <a:rPr lang="hu-HU" dirty="0" smtClean="0">
                <a:solidFill>
                  <a:prstClr val="white"/>
                </a:solidFill>
                <a:latin typeface="Book Antiqua"/>
                <a:ea typeface="Times New Roman"/>
                <a:cs typeface="Tahoma"/>
              </a:rPr>
              <a:t> az </a:t>
            </a:r>
            <a:r>
              <a:rPr lang="hu-HU" dirty="0" smtClean="0">
                <a:latin typeface="Book Antiqua"/>
                <a:ea typeface="Times New Roman"/>
                <a:cs typeface="Tahoma"/>
              </a:rPr>
              <a:t>épületek </a:t>
            </a:r>
            <a:r>
              <a:rPr lang="hu-HU" dirty="0">
                <a:latin typeface="Book Antiqua"/>
                <a:ea typeface="Times New Roman"/>
                <a:cs typeface="Tahoma"/>
              </a:rPr>
              <a:t>energetikai tanúsítási </a:t>
            </a:r>
            <a:r>
              <a:rPr lang="hu-HU" dirty="0" smtClean="0">
                <a:latin typeface="Book Antiqua"/>
                <a:ea typeface="Times New Roman"/>
                <a:cs typeface="Tahoma"/>
              </a:rPr>
              <a:t>rendszere: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a </a:t>
            </a:r>
            <a:r>
              <a:rPr lang="hu-HU" dirty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BB és az annál jobb besorolású (pl.: AA) épületek elégítik ki a közel nulla energiaigényű épületekre vonatkozó követelményt</a:t>
            </a:r>
            <a:r>
              <a:rPr lang="hu-HU" dirty="0" smtClean="0">
                <a:latin typeface="Book Antiqua"/>
                <a:ea typeface="Times New Roman"/>
                <a:cs typeface="Tahoma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hu-HU" dirty="0">
                <a:latin typeface="Book Antiqua"/>
                <a:ea typeface="Times New Roman"/>
                <a:cs typeface="Tahoma"/>
              </a:rPr>
              <a:t>A </a:t>
            </a:r>
            <a:r>
              <a:rPr lang="hu-HU" dirty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korábban készült tanúsítványokat a nyilvántartási rendszer automatikusan átváltja</a:t>
            </a:r>
            <a:r>
              <a:rPr lang="hu-HU" dirty="0">
                <a:latin typeface="Book Antiqua"/>
                <a:ea typeface="Times New Roman"/>
                <a:cs typeface="Tahoma"/>
              </a:rPr>
              <a:t> </a:t>
            </a:r>
            <a:r>
              <a:rPr lang="hu-HU" dirty="0" smtClean="0">
                <a:latin typeface="Book Antiqua"/>
                <a:ea typeface="Times New Roman"/>
                <a:cs typeface="Tahoma"/>
              </a:rPr>
              <a:t>a </a:t>
            </a:r>
            <a:r>
              <a:rPr lang="hu-HU" dirty="0">
                <a:latin typeface="Book Antiqua"/>
                <a:ea typeface="Times New Roman"/>
                <a:cs typeface="Tahoma"/>
              </a:rPr>
              <a:t>új </a:t>
            </a:r>
            <a:r>
              <a:rPr lang="hu-HU" dirty="0" smtClean="0">
                <a:latin typeface="Book Antiqua"/>
                <a:ea typeface="Times New Roman"/>
                <a:cs typeface="Tahoma"/>
              </a:rPr>
              <a:t>rendszerben való használhatóságért.</a:t>
            </a:r>
            <a:endParaRPr lang="hu-HU" sz="1600" dirty="0">
              <a:ea typeface="Calibri"/>
              <a:cs typeface="Times New Roman"/>
            </a:endParaRP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2321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Book Antiqua" panose="02040602050305030304" pitchFamily="18" charset="0"/>
              </a:rPr>
              <a:t>Az épületenergetikai tanúsítás</a:t>
            </a:r>
            <a:br>
              <a:rPr lang="hu-HU" dirty="0" smtClean="0">
                <a:latin typeface="Book Antiqua" panose="02040602050305030304" pitchFamily="18" charset="0"/>
              </a:rPr>
            </a:br>
            <a:r>
              <a:rPr lang="hu-HU" dirty="0" smtClean="0">
                <a:latin typeface="Book Antiqua" panose="02040602050305030304" pitchFamily="18" charset="0"/>
              </a:rPr>
              <a:t>szabályozása</a:t>
            </a:r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800" dirty="0" smtClean="0">
              <a:latin typeface="Book Antiqua"/>
              <a:ea typeface="Calibri"/>
              <a:cs typeface="Times New Roman"/>
            </a:endParaRPr>
          </a:p>
          <a:p>
            <a:r>
              <a:rPr lang="hu-HU" sz="2800" dirty="0" smtClean="0">
                <a:latin typeface="Book Antiqua"/>
                <a:ea typeface="Calibri"/>
                <a:cs typeface="Times New Roman"/>
              </a:rPr>
              <a:t>A </a:t>
            </a:r>
            <a:r>
              <a:rPr lang="hu-HU" sz="2800" dirty="0">
                <a:latin typeface="Book Antiqua"/>
                <a:ea typeface="Calibri"/>
                <a:cs typeface="Times New Roman"/>
              </a:rPr>
              <a:t>tanúsítás kötelezettségét az épületek energiahatékonyságáról szóló 2010/31/EU </a:t>
            </a:r>
            <a:r>
              <a:rPr lang="hu-HU" sz="2800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irányelv </a:t>
            </a:r>
            <a:r>
              <a:rPr lang="hu-HU" sz="2800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11</a:t>
            </a:r>
            <a:r>
              <a:rPr lang="hu-HU" sz="2800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. és 12. cikkelye </a:t>
            </a:r>
            <a:r>
              <a:rPr lang="hu-HU" sz="2800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jelöli ki.</a:t>
            </a:r>
          </a:p>
          <a:p>
            <a:r>
              <a:rPr lang="hu-HU" sz="2800" dirty="0">
                <a:latin typeface="Book Antiqua"/>
                <a:ea typeface="Calibri"/>
                <a:cs typeface="Times New Roman"/>
              </a:rPr>
              <a:t>Az Irányelv </a:t>
            </a:r>
            <a:r>
              <a:rPr lang="hu-HU" sz="2800" dirty="0" smtClean="0">
                <a:latin typeface="Book Antiqua"/>
                <a:ea typeface="Calibri"/>
                <a:cs typeface="Times New Roman"/>
              </a:rPr>
              <a:t>bevezetését a 261/2015.(09.14.) Korm. rendelettel módosított </a:t>
            </a:r>
            <a:r>
              <a:rPr lang="hu-HU" sz="2800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az épületek energetikai jellemzőinek tanúsításáról szóló 176/2008. (VI. 30.) Korm. rendelet </a:t>
            </a:r>
            <a:r>
              <a:rPr lang="hu-HU" sz="2800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szabályozza.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756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prstClr val="white"/>
                </a:solidFill>
                <a:latin typeface="Book Antiqua" panose="02040602050305030304" pitchFamily="18" charset="0"/>
              </a:rPr>
              <a:t>Az épületenergetikai </a:t>
            </a:r>
            <a:r>
              <a:rPr lang="hu-HU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tanúsítás I.</a:t>
            </a:r>
            <a:r>
              <a:rPr lang="hu-HU" sz="4000" dirty="0">
                <a:solidFill>
                  <a:prstClr val="white"/>
                </a:solidFill>
              </a:rPr>
              <a:t/>
            </a:r>
            <a:br>
              <a:rPr lang="hu-HU" sz="4000" dirty="0">
                <a:solidFill>
                  <a:prstClr val="white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sz="3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Tanúsítvány kell </a:t>
            </a:r>
            <a:r>
              <a:rPr lang="hu-HU" sz="3000" dirty="0" smtClean="0">
                <a:latin typeface="Book Antiqua" panose="02040602050305030304" pitchFamily="18" charset="0"/>
              </a:rPr>
              <a:t>- </a:t>
            </a:r>
            <a:r>
              <a:rPr lang="hu-HU" sz="3000" dirty="0">
                <a:latin typeface="Book Antiqua" panose="02040602050305030304" pitchFamily="18" charset="0"/>
              </a:rPr>
              <a:t>néhány kisebb kivétellel </a:t>
            </a:r>
            <a:r>
              <a:rPr lang="hu-HU" sz="3000" dirty="0" smtClean="0">
                <a:latin typeface="Book Antiqua" panose="02040602050305030304" pitchFamily="18" charset="0"/>
              </a:rPr>
              <a:t>minden energiát </a:t>
            </a:r>
            <a:r>
              <a:rPr lang="hu-HU" sz="3000" dirty="0">
                <a:latin typeface="Book Antiqua" panose="02040602050305030304" pitchFamily="18" charset="0"/>
              </a:rPr>
              <a:t>a légállapot szabályozására felhasználó </a:t>
            </a:r>
            <a:r>
              <a:rPr lang="hu-HU" sz="3000" dirty="0" smtClean="0">
                <a:latin typeface="Book Antiqua" panose="02040602050305030304" pitchFamily="18" charset="0"/>
              </a:rPr>
              <a:t>épületnél</a:t>
            </a:r>
            <a:r>
              <a:rPr lang="hu-HU" sz="3000" dirty="0">
                <a:latin typeface="Book Antiqua" panose="02040602050305030304" pitchFamily="18" charset="0"/>
              </a:rPr>
              <a:t>:</a:t>
            </a:r>
            <a:r>
              <a:rPr lang="hu-HU" sz="3000" dirty="0" smtClean="0">
                <a:latin typeface="Book Antiqua" panose="0204060205030503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000" dirty="0" smtClean="0">
                <a:latin typeface="Book Antiqua" panose="02040602050305030304" pitchFamily="18" charset="0"/>
              </a:rPr>
              <a:t>ha </a:t>
            </a:r>
            <a:r>
              <a:rPr lang="hu-HU" sz="3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eladják</a:t>
            </a:r>
            <a:r>
              <a:rPr lang="hu-HU" dirty="0" smtClean="0">
                <a:latin typeface="Book Antiqua" panose="02040602050305030304" pitchFamily="18" charset="0"/>
              </a:rPr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000" dirty="0" smtClean="0">
                <a:latin typeface="Book Antiqua" panose="02040602050305030304" pitchFamily="18" charset="0"/>
              </a:rPr>
              <a:t>2016-tól </a:t>
            </a:r>
            <a:r>
              <a:rPr lang="hu-HU" sz="3000" dirty="0">
                <a:solidFill>
                  <a:srgbClr val="FF0000"/>
                </a:solidFill>
                <a:latin typeface="Book Antiqua" panose="02040602050305030304" pitchFamily="18" charset="0"/>
              </a:rPr>
              <a:t>bérbe adják</a:t>
            </a:r>
            <a:r>
              <a:rPr lang="hu-HU" dirty="0">
                <a:latin typeface="Book Antiqua" panose="02040602050305030304" pitchFamily="18" charset="0"/>
              </a:rPr>
              <a:t>, </a:t>
            </a:r>
            <a:endParaRPr lang="hu-HU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latin typeface="Book Antiqua" panose="02040602050305030304" pitchFamily="18" charset="0"/>
              </a:rPr>
              <a:t>illetve </a:t>
            </a:r>
            <a:r>
              <a:rPr lang="hu-HU" dirty="0">
                <a:solidFill>
                  <a:srgbClr val="FF0000"/>
                </a:solidFill>
                <a:latin typeface="Book Antiqua" panose="02040602050305030304" pitchFamily="18" charset="0"/>
              </a:rPr>
              <a:t>újat építenek</a:t>
            </a:r>
            <a:r>
              <a:rPr lang="hu-HU" dirty="0">
                <a:latin typeface="Book Antiqua" panose="02040602050305030304" pitchFamily="18" charset="0"/>
              </a:rPr>
              <a:t>. </a:t>
            </a:r>
            <a:endParaRPr lang="hu-HU" dirty="0" smtClean="0">
              <a:latin typeface="Book Antiqua" panose="02040602050305030304" pitchFamily="18" charset="0"/>
            </a:endParaRPr>
          </a:p>
          <a:p>
            <a:pPr algn="just"/>
            <a:r>
              <a:rPr lang="hu-HU" sz="3000" dirty="0" smtClean="0">
                <a:latin typeface="Book Antiqua" panose="02040602050305030304" pitchFamily="18" charset="0"/>
              </a:rPr>
              <a:t>Minden </a:t>
            </a:r>
            <a:r>
              <a:rPr lang="hu-HU" sz="3000" dirty="0">
                <a:solidFill>
                  <a:srgbClr val="FF0000"/>
                </a:solidFill>
                <a:latin typeface="Book Antiqua" panose="02040602050305030304" pitchFamily="18" charset="0"/>
              </a:rPr>
              <a:t>250 m2-nél nagyobb területű állami tulajdonú, hatósági rendeltetésű épületet tanúsítani kell. </a:t>
            </a:r>
            <a:endParaRPr lang="hu-HU" sz="30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hu-HU" sz="3000" dirty="0" smtClean="0">
                <a:latin typeface="Book Antiqua" panose="02040602050305030304" pitchFamily="18" charset="0"/>
              </a:rPr>
              <a:t>A </a:t>
            </a:r>
            <a:r>
              <a:rPr lang="hu-HU" sz="3000" dirty="0">
                <a:latin typeface="Book Antiqua" panose="02040602050305030304" pitchFamily="18" charset="0"/>
              </a:rPr>
              <a:t>tanúsítványt a nagy forgalmú épületekbe </a:t>
            </a:r>
            <a:r>
              <a:rPr lang="hu-HU" sz="3000" dirty="0">
                <a:solidFill>
                  <a:srgbClr val="FF0000"/>
                </a:solidFill>
                <a:latin typeface="Book Antiqua" panose="02040602050305030304" pitchFamily="18" charset="0"/>
              </a:rPr>
              <a:t>ki kell függeszteni.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645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>
                <a:solidFill>
                  <a:prstClr val="white"/>
                </a:solidFill>
                <a:latin typeface="Book Antiqua" panose="02040602050305030304" pitchFamily="18" charset="0"/>
              </a:rPr>
              <a:t>Az épületenergetikai </a:t>
            </a:r>
            <a:r>
              <a:rPr lang="hu-HU" sz="40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tanúsítás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dirty="0" smtClean="0">
                <a:latin typeface="Book Antiqua"/>
                <a:ea typeface="Calibri"/>
                <a:cs typeface="Times New Roman"/>
              </a:rPr>
              <a:t>A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tanúsítványnak tartalmaznia kell 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az </a:t>
            </a:r>
            <a:r>
              <a:rPr lang="hu-HU" dirty="0">
                <a:latin typeface="Book Antiqua"/>
                <a:ea typeface="Calibri"/>
                <a:cs typeface="Times New Roman"/>
              </a:rPr>
              <a:t>épület állapotának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a minimum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követelményekhez való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viszonyát.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dirty="0" smtClean="0">
                <a:latin typeface="Book Antiqua"/>
                <a:ea typeface="Calibri"/>
                <a:cs typeface="Times New Roman"/>
              </a:rPr>
              <a:t>Az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épületek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betű szerinti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besorolása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 </a:t>
            </a:r>
            <a:r>
              <a:rPr lang="hu-HU" dirty="0">
                <a:latin typeface="Book Antiqua"/>
                <a:ea typeface="Calibri"/>
                <a:cs typeface="Times New Roman"/>
              </a:rPr>
              <a:t>a minimum követelményekhez 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kötődik.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dirty="0" smtClean="0">
                <a:latin typeface="Book Antiqua"/>
                <a:ea typeface="Calibri"/>
                <a:cs typeface="Times New Roman"/>
              </a:rPr>
              <a:t>Az energiahatékonysági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minimum követelmények kezelését az építésügyért felelős miniszterhez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rendeli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 az </a:t>
            </a:r>
            <a:r>
              <a:rPr lang="hu-HU" dirty="0" err="1" smtClean="0">
                <a:solidFill>
                  <a:prstClr val="white"/>
                </a:solidFill>
                <a:latin typeface="Book Antiqua"/>
                <a:ea typeface="Calibri"/>
                <a:cs typeface="Times New Roman"/>
              </a:rPr>
              <a:t>Étv</a:t>
            </a:r>
            <a:r>
              <a:rPr lang="hu-HU" dirty="0">
                <a:solidFill>
                  <a:prstClr val="white"/>
                </a:solidFill>
                <a:latin typeface="Book Antiqua"/>
                <a:ea typeface="Calibri"/>
                <a:cs typeface="Times New Roman"/>
              </a:rPr>
              <a:t>. </a:t>
            </a:r>
            <a:endParaRPr lang="hu-HU" sz="2800" dirty="0"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7975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>
                <a:solidFill>
                  <a:prstClr val="white"/>
                </a:solidFill>
                <a:latin typeface="Book Antiqua" panose="02040602050305030304" pitchFamily="18" charset="0"/>
              </a:rPr>
              <a:t>Az épületenergetikai tanúsítás </a:t>
            </a:r>
            <a:r>
              <a:rPr lang="hu-HU" sz="40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III: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dirty="0" smtClean="0">
                <a:latin typeface="Book Antiqua"/>
                <a:ea typeface="Calibri"/>
                <a:cs typeface="Times New Roman"/>
              </a:rPr>
              <a:t>A tanúsítványok </a:t>
            </a:r>
            <a:r>
              <a:rPr lang="hu-HU" dirty="0">
                <a:latin typeface="Book Antiqua"/>
                <a:ea typeface="Calibri"/>
                <a:cs typeface="Times New Roman"/>
              </a:rPr>
              <a:t>besorolása közel nulla energia igényű épületekre vonatkozó 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követelményekhez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viszonyításának előnyei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:</a:t>
            </a:r>
            <a:endParaRPr lang="hu-HU" sz="2800" dirty="0">
              <a:ea typeface="Calibri"/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hu-HU" dirty="0">
                <a:latin typeface="Book Antiqua"/>
                <a:ea typeface="Calibri"/>
                <a:cs typeface="Times New Roman"/>
              </a:rPr>
              <a:t>a tanúsítványok a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10 éves hatályuk alatt felhasználhatóak</a:t>
            </a:r>
            <a:r>
              <a:rPr lang="hu-HU" dirty="0">
                <a:latin typeface="Book Antiqua"/>
                <a:ea typeface="Calibri"/>
                <a:cs typeface="Times New Roman"/>
              </a:rPr>
              <a:t> 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maradnak,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u-HU" dirty="0" smtClean="0">
                <a:latin typeface="Book Antiqua"/>
                <a:ea typeface="Calibri"/>
                <a:cs typeface="Times New Roman"/>
              </a:rPr>
              <a:t>a </a:t>
            </a:r>
            <a:r>
              <a:rPr lang="hu-HU" dirty="0">
                <a:latin typeface="Book Antiqua"/>
                <a:ea typeface="Calibri"/>
                <a:cs typeface="Times New Roman"/>
              </a:rPr>
              <a:t>tanúsítási rendszer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egyszerűbb,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átláthatóbb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lesz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,</a:t>
            </a:r>
            <a:endParaRPr lang="hu-HU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hu-HU" dirty="0" smtClean="0">
                <a:latin typeface="Book Antiqua"/>
                <a:ea typeface="Calibri"/>
                <a:cs typeface="Times New Roman"/>
              </a:rPr>
              <a:t>a </a:t>
            </a:r>
            <a:r>
              <a:rPr lang="hu-HU" dirty="0">
                <a:latin typeface="Book Antiqua"/>
                <a:ea typeface="Calibri"/>
                <a:cs typeface="Times New Roman"/>
              </a:rPr>
              <a:t>tanúsítvány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felhasználható lesz az építési hatósági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ellenőrzésekhez.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61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Book Antiqua" panose="02040602050305030304" pitchFamily="18" charset="0"/>
              </a:rPr>
              <a:t>Épületenergetikai tanúsítás és a BPMK</a:t>
            </a:r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>
                <a:latin typeface="Book Antiqua"/>
                <a:ea typeface="Calibri"/>
                <a:cs typeface="Times New Roman"/>
              </a:rPr>
              <a:t>Az épületenergetikai tanúsítást az erre igazolt képesítéssel rendelkező,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a kamara nyilvántartásában szereplő szakember szolgáltatásként végzi</a:t>
            </a:r>
          </a:p>
          <a:p>
            <a:pPr algn="just"/>
            <a:r>
              <a:rPr lang="hu-HU" dirty="0" smtClean="0">
                <a:latin typeface="Book Antiqua"/>
                <a:ea typeface="Calibri"/>
                <a:cs typeface="Times New Roman"/>
              </a:rPr>
              <a:t>Az </a:t>
            </a:r>
            <a:r>
              <a:rPr lang="hu-HU" dirty="0">
                <a:latin typeface="Book Antiqua"/>
                <a:ea typeface="Calibri"/>
                <a:cs typeface="Times New Roman"/>
              </a:rPr>
              <a:t>Étv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., </a:t>
            </a:r>
            <a:r>
              <a:rPr lang="hu-HU" dirty="0">
                <a:latin typeface="Book Antiqua"/>
                <a:ea typeface="Calibri"/>
                <a:cs typeface="Times New Roman"/>
              </a:rPr>
              <a:t>a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 Kormány kezdeményezésére kijelöli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a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Budapesti és Pest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M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egyei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Mérnöki Kamarát</a:t>
            </a:r>
            <a:r>
              <a:rPr lang="hu-HU" dirty="0">
                <a:latin typeface="Book Antiqua"/>
                <a:ea typeface="Calibri"/>
                <a:cs typeface="Times New Roman"/>
              </a:rPr>
              <a:t> 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(BPMK</a:t>
            </a:r>
            <a:r>
              <a:rPr lang="hu-HU" dirty="0">
                <a:latin typeface="Book Antiqua"/>
                <a:ea typeface="Calibri"/>
                <a:cs typeface="Times New Roman"/>
              </a:rPr>
              <a:t>), mint a véletlenszerűen végzett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utóellenőrzés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  (támogatott, átvett állami feladat)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felelősét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. </a:t>
            </a:r>
          </a:p>
          <a:p>
            <a:pPr algn="just"/>
            <a:r>
              <a:rPr lang="hu-HU" dirty="0" smtClean="0">
                <a:latin typeface="Book Antiqua"/>
                <a:ea typeface="Calibri"/>
                <a:cs typeface="Times New Roman"/>
              </a:rPr>
              <a:t>A </a:t>
            </a:r>
            <a:r>
              <a:rPr lang="hu-HU" dirty="0">
                <a:latin typeface="Book Antiqua"/>
                <a:ea typeface="Calibri"/>
                <a:cs typeface="Times New Roman"/>
              </a:rPr>
              <a:t>BPMK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törvényességi felügyeletét 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az </a:t>
            </a:r>
            <a:r>
              <a:rPr lang="hu-HU" dirty="0">
                <a:latin typeface="Book Antiqua"/>
                <a:ea typeface="Calibri"/>
                <a:cs typeface="Times New Roman"/>
              </a:rPr>
              <a:t>építésügyért felelős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miniszter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látja el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1822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Book Antiqua" panose="02040602050305030304" pitchFamily="18" charset="0"/>
              </a:rPr>
              <a:t>A tanúsítással kapcsolatos tapasztalatok</a:t>
            </a:r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u-HU" dirty="0" smtClean="0">
                <a:latin typeface="Book Antiqua"/>
                <a:ea typeface="Calibri"/>
                <a:cs typeface="Times New Roman"/>
              </a:rPr>
              <a:t>A Kamara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a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hibák alapján figyelmeztet, pótlásra, javításra szólít fel </a:t>
            </a:r>
            <a:r>
              <a:rPr lang="hu-HU" dirty="0">
                <a:latin typeface="Book Antiqua"/>
                <a:ea typeface="Calibri"/>
                <a:cs typeface="Times New Roman"/>
              </a:rPr>
              <a:t>és a pótlás el nem végzése esetén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bírságol</a:t>
            </a:r>
            <a:r>
              <a:rPr lang="hu-HU" dirty="0">
                <a:latin typeface="Book Antiqua"/>
                <a:ea typeface="Calibri"/>
                <a:cs typeface="Times New Roman"/>
              </a:rPr>
              <a:t>. </a:t>
            </a:r>
            <a:endParaRPr lang="hu-HU" dirty="0" smtClean="0">
              <a:latin typeface="Book Antiqua"/>
              <a:ea typeface="Calibri"/>
              <a:cs typeface="Times New Roman"/>
            </a:endParaRPr>
          </a:p>
          <a:p>
            <a:pPr algn="just"/>
            <a:r>
              <a:rPr lang="hu-HU" dirty="0" smtClean="0">
                <a:latin typeface="Book Antiqua"/>
                <a:ea typeface="Calibri"/>
                <a:cs typeface="Times New Roman"/>
              </a:rPr>
              <a:t>A </a:t>
            </a:r>
            <a:r>
              <a:rPr lang="hu-HU" dirty="0">
                <a:latin typeface="Book Antiqua"/>
                <a:ea typeface="Calibri"/>
                <a:cs typeface="Times New Roman"/>
              </a:rPr>
              <a:t>nagyobb hibák esetén 3 évre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felfüggeszti a tanúsítók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jogosultságát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 (eddig </a:t>
            </a:r>
            <a:r>
              <a:rPr lang="hu-HU" dirty="0">
                <a:latin typeface="Book Antiqua"/>
                <a:ea typeface="Calibri"/>
                <a:cs typeface="Times New Roman"/>
              </a:rPr>
              <a:t>egy-két 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eset).</a:t>
            </a:r>
          </a:p>
          <a:p>
            <a:pPr algn="just"/>
            <a:r>
              <a:rPr lang="hu-HU" dirty="0">
                <a:latin typeface="Book Antiqua"/>
                <a:ea typeface="Calibri"/>
                <a:cs typeface="Times New Roman"/>
              </a:rPr>
              <a:t>T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apasztalat </a:t>
            </a:r>
            <a:r>
              <a:rPr lang="hu-HU" dirty="0">
                <a:latin typeface="Book Antiqua"/>
                <a:ea typeface="Calibri"/>
                <a:cs typeface="Times New Roman"/>
              </a:rPr>
              <a:t>az, hogy pótlás esetén a mulasztási bírság és a felfüggesztés nem elég elrettentő, ezért </a:t>
            </a:r>
            <a:r>
              <a:rPr lang="hu-HU" dirty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indokolt lenne bizonyos hibák esetén pénzbírságot is </a:t>
            </a:r>
            <a:r>
              <a:rPr lang="hu-HU" dirty="0" smtClean="0">
                <a:solidFill>
                  <a:srgbClr val="FF0000"/>
                </a:solidFill>
                <a:latin typeface="Book Antiqua"/>
                <a:ea typeface="Calibri"/>
                <a:cs typeface="Times New Roman"/>
              </a:rPr>
              <a:t>kiszabni</a:t>
            </a:r>
            <a:r>
              <a:rPr lang="hu-HU" dirty="0" smtClean="0">
                <a:latin typeface="Book Antiqua"/>
                <a:ea typeface="Calibri"/>
                <a:cs typeface="Times New Roman"/>
              </a:rPr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076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>
                <a:solidFill>
                  <a:prstClr val="white"/>
                </a:solidFill>
                <a:latin typeface="Book Antiqua" panose="02040602050305030304" pitchFamily="18" charset="0"/>
              </a:rPr>
              <a:t>A tanúsítással </a:t>
            </a:r>
            <a:r>
              <a:rPr lang="hu-HU" sz="40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kapcsolatos célok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hu-HU" sz="2800" dirty="0" smtClean="0">
                <a:latin typeface="Book Antiqua" panose="02040602050305030304" pitchFamily="18" charset="0"/>
              </a:rPr>
              <a:t>A </a:t>
            </a:r>
            <a:r>
              <a:rPr lang="hu-HU" sz="28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szakmagyakorlási szabályozás </a:t>
            </a:r>
            <a:r>
              <a:rPr lang="hu-HU" sz="2800" dirty="0" smtClean="0">
                <a:latin typeface="Book Antiqua" panose="02040602050305030304" pitchFamily="18" charset="0"/>
              </a:rPr>
              <a:t>(</a:t>
            </a:r>
            <a:r>
              <a:rPr lang="hu-HU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266</a:t>
            </a:r>
            <a:r>
              <a:rPr lang="hu-HU" sz="2800" dirty="0">
                <a:solidFill>
                  <a:prstClr val="white"/>
                </a:solidFill>
                <a:latin typeface="Book Antiqua" panose="02040602050305030304" pitchFamily="18" charset="0"/>
              </a:rPr>
              <a:t>/</a:t>
            </a:r>
            <a:r>
              <a:rPr lang="hu-HU" sz="2800" dirty="0">
                <a:solidFill>
                  <a:prstClr val="white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 2013. (VII. 11.) Korm. </a:t>
            </a:r>
            <a:r>
              <a:rPr lang="hu-HU" sz="2800" dirty="0" smtClean="0">
                <a:solidFill>
                  <a:prstClr val="white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rendelet)</a:t>
            </a:r>
            <a:r>
              <a:rPr lang="hu-HU" sz="28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r>
              <a:rPr lang="hu-HU" sz="2800" dirty="0" smtClean="0">
                <a:latin typeface="Book Antiqua" panose="02040602050305030304" pitchFamily="18" charset="0"/>
              </a:rPr>
              <a:t>pontosítása, kiegészítése. </a:t>
            </a:r>
          </a:p>
          <a:p>
            <a:pPr lvl="0" algn="just"/>
            <a:r>
              <a:rPr lang="hu-HU" sz="2800" dirty="0" smtClean="0">
                <a:latin typeface="Book Antiqua" panose="02040602050305030304" pitchFamily="18" charset="0"/>
              </a:rPr>
              <a:t>A </a:t>
            </a:r>
            <a:r>
              <a:rPr lang="hu-HU" sz="28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tanúsítók végzik az ellenőrzést ellentmondás feloldása.</a:t>
            </a:r>
          </a:p>
          <a:p>
            <a:pPr lvl="0" algn="just"/>
            <a:r>
              <a:rPr lang="hu-HU" sz="2800" dirty="0" smtClean="0">
                <a:latin typeface="Book Antiqua" panose="02040602050305030304" pitchFamily="18" charset="0"/>
              </a:rPr>
              <a:t>Az LTK felügyelete működtetett </a:t>
            </a:r>
            <a:r>
              <a:rPr lang="hu-HU" sz="28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feltöltő rendszer körültekintő fejlesztése</a:t>
            </a:r>
            <a:r>
              <a:rPr lang="hu-HU" sz="2800" dirty="0" smtClean="0">
                <a:latin typeface="Book Antiqua" panose="02040602050305030304" pitchFamily="18" charset="0"/>
              </a:rPr>
              <a:t> (pl. a </a:t>
            </a:r>
            <a:r>
              <a:rPr lang="hu-HU" sz="2800" dirty="0" smtClean="0">
                <a:latin typeface="Book Antiqua"/>
                <a:ea typeface="Calibri"/>
                <a:cs typeface="Times New Roman"/>
              </a:rPr>
              <a:t>tanúsítványokat </a:t>
            </a:r>
            <a:r>
              <a:rPr lang="hu-HU" sz="2800" dirty="0">
                <a:latin typeface="Book Antiqua"/>
                <a:ea typeface="Calibri"/>
                <a:cs typeface="Times New Roman"/>
              </a:rPr>
              <a:t>alátámasztó </a:t>
            </a:r>
            <a:r>
              <a:rPr lang="hu-HU" sz="2800" dirty="0" smtClean="0">
                <a:latin typeface="Book Antiqua"/>
                <a:ea typeface="Calibri"/>
                <a:cs typeface="Times New Roman"/>
              </a:rPr>
              <a:t>feltöltött energetikai </a:t>
            </a:r>
            <a:r>
              <a:rPr lang="hu-HU" sz="2800" dirty="0">
                <a:latin typeface="Book Antiqua"/>
                <a:ea typeface="Calibri"/>
                <a:cs typeface="Times New Roman"/>
              </a:rPr>
              <a:t>számítással együtt </a:t>
            </a:r>
            <a:r>
              <a:rPr lang="hu-HU" sz="2800" dirty="0" smtClean="0">
                <a:latin typeface="Book Antiqua"/>
                <a:ea typeface="Calibri"/>
                <a:cs typeface="Times New Roman"/>
              </a:rPr>
              <a:t>legyenek érvényesek; a hivatkozási szám biztonságosabb kezelési rendszerben; feltöltést segítő kontrolok kialakítása; regisztrációs rendszer korszerűsítése stb.)</a:t>
            </a:r>
            <a:endParaRPr lang="hu-HU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6830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ook Antiqua" panose="02040602050305030304" pitchFamily="18" charset="0"/>
              </a:rPr>
              <a:t>KÖSZÖNET</a:t>
            </a:r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600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A </a:t>
            </a:r>
            <a:r>
              <a:rPr lang="hu-HU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hazai</a:t>
            </a:r>
            <a:r>
              <a:rPr lang="hu-HU" sz="3600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 energiafelhasználás racionalizálása, a</a:t>
            </a:r>
            <a:r>
              <a:rPr lang="hu-HU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z</a:t>
            </a:r>
            <a:r>
              <a:rPr lang="hu-HU" sz="3600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 épületenergetikai rendszer fejlesztése csak együttműködő, közös, korszerű mérnöki munkával együtt képzelhető el.</a:t>
            </a:r>
          </a:p>
          <a:p>
            <a:pPr marL="0" indent="0" algn="ctr">
              <a:buNone/>
            </a:pPr>
            <a:endParaRPr lang="hu-HU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hu-HU" sz="36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Köszönöm a megtisztelő figyelmet!</a:t>
            </a:r>
            <a:endParaRPr lang="hu-HU" sz="36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396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ook Antiqua" panose="02040602050305030304" pitchFamily="18" charset="0"/>
              </a:rPr>
              <a:t>Energiastratégiai </a:t>
            </a:r>
            <a:r>
              <a:rPr lang="hu-HU" dirty="0">
                <a:latin typeface="Book Antiqua" panose="02040602050305030304" pitchFamily="18" charset="0"/>
              </a:rPr>
              <a:t>célértékek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hu-HU" sz="41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NÉeS</a:t>
            </a:r>
            <a:r>
              <a:rPr lang="hu-HU" sz="4100" baseline="30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*</a:t>
            </a:r>
            <a:r>
              <a:rPr lang="hu-HU" sz="41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-ben</a:t>
            </a:r>
            <a:r>
              <a:rPr lang="hu-HU" sz="4100" dirty="0" smtClean="0">
                <a:latin typeface="Book Antiqua" panose="02040602050305030304" pitchFamily="18" charset="0"/>
              </a:rPr>
              <a:t> - a </a:t>
            </a:r>
            <a:r>
              <a:rPr lang="hu-HU" sz="4100" dirty="0">
                <a:latin typeface="Book Antiqua" panose="02040602050305030304" pitchFamily="18" charset="0"/>
              </a:rPr>
              <a:t>Nemzeti Energiastratégia </a:t>
            </a:r>
            <a:r>
              <a:rPr lang="hu-HU" sz="4100" dirty="0" smtClean="0">
                <a:latin typeface="Book Antiqua" panose="02040602050305030304" pitchFamily="18" charset="0"/>
              </a:rPr>
              <a:t>2030 alapján az épületek energiafelhasználásánál - </a:t>
            </a:r>
            <a:r>
              <a:rPr lang="hu-HU" sz="4100" b="1" dirty="0">
                <a:solidFill>
                  <a:srgbClr val="FF0000"/>
                </a:solidFill>
                <a:latin typeface="Book Antiqua" panose="02040602050305030304" pitchFamily="18" charset="0"/>
              </a:rPr>
              <a:t>2020. évre </a:t>
            </a:r>
            <a:r>
              <a:rPr lang="hu-HU" sz="4100" b="1" u="sng" dirty="0">
                <a:solidFill>
                  <a:srgbClr val="FF0000"/>
                </a:solidFill>
                <a:latin typeface="Book Antiqua" panose="02040602050305030304" pitchFamily="18" charset="0"/>
              </a:rPr>
              <a:t>49 </a:t>
            </a:r>
            <a:r>
              <a:rPr lang="hu-HU" sz="41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PJ/év </a:t>
            </a:r>
            <a:r>
              <a:rPr lang="hu-HU" sz="4100" i="1" dirty="0" smtClean="0">
                <a:latin typeface="Book Antiqua" panose="02040602050305030304" pitchFamily="18" charset="0"/>
              </a:rPr>
              <a:t>(2030-ra 111 PJ/év) </a:t>
            </a:r>
            <a:r>
              <a:rPr lang="hu-HU" sz="4100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primerenergia megtakarítás</a:t>
            </a:r>
            <a:r>
              <a:rPr lang="hu-HU" sz="41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a cél</a:t>
            </a:r>
            <a:r>
              <a:rPr lang="hu-HU" sz="4100" dirty="0" smtClean="0">
                <a:latin typeface="Book Antiqua" panose="02040602050305030304" pitchFamily="18" charset="0"/>
              </a:rPr>
              <a:t>, ebből:</a:t>
            </a:r>
          </a:p>
          <a:p>
            <a:pPr marL="0" indent="0">
              <a:buNone/>
            </a:pPr>
            <a:endParaRPr lang="hu-HU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>
                <a:latin typeface="Book Antiqua" panose="02040602050305030304" pitchFamily="18" charset="0"/>
              </a:rPr>
              <a:t>lakóépület </a:t>
            </a:r>
            <a:r>
              <a:rPr lang="hu-HU" sz="2800" dirty="0">
                <a:latin typeface="Book Antiqua" panose="02040602050305030304" pitchFamily="18" charset="0"/>
              </a:rPr>
              <a:t>és középület állomány </a:t>
            </a:r>
            <a:r>
              <a:rPr lang="hu-HU" sz="2800" dirty="0" smtClean="0">
                <a:latin typeface="Book Antiqua" panose="02040602050305030304" pitchFamily="18" charset="0"/>
              </a:rPr>
              <a:t>felújítása: </a:t>
            </a:r>
            <a:r>
              <a:rPr lang="hu-HU" sz="2800" dirty="0">
                <a:latin typeface="Book Antiqua" panose="02040602050305030304" pitchFamily="18" charset="0"/>
              </a:rPr>
              <a:t>	</a:t>
            </a:r>
            <a:r>
              <a:rPr lang="hu-HU" sz="2800" dirty="0" smtClean="0">
                <a:latin typeface="Book Antiqua" panose="02040602050305030304" pitchFamily="18" charset="0"/>
              </a:rPr>
              <a:t>40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>
                <a:latin typeface="Book Antiqua" panose="02040602050305030304" pitchFamily="18" charset="0"/>
              </a:rPr>
              <a:t>vállalkozások </a:t>
            </a:r>
            <a:r>
              <a:rPr lang="hu-HU" sz="2800" dirty="0">
                <a:latin typeface="Book Antiqua" panose="02040602050305030304" pitchFamily="18" charset="0"/>
              </a:rPr>
              <a:t>épületeinek </a:t>
            </a:r>
            <a:r>
              <a:rPr lang="hu-HU" sz="2800" dirty="0" smtClean="0">
                <a:latin typeface="Book Antiqua" panose="02040602050305030304" pitchFamily="18" charset="0"/>
              </a:rPr>
              <a:t>felújítása: </a:t>
            </a:r>
            <a:r>
              <a:rPr lang="hu-HU" sz="2800" dirty="0">
                <a:latin typeface="Book Antiqua" panose="02040602050305030304" pitchFamily="18" charset="0"/>
              </a:rPr>
              <a:t>	</a:t>
            </a:r>
            <a:r>
              <a:rPr lang="hu-HU" sz="2800" dirty="0" smtClean="0">
                <a:latin typeface="Book Antiqua" panose="02040602050305030304" pitchFamily="18" charset="0"/>
              </a:rPr>
              <a:t>               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>
                <a:latin typeface="Book Antiqua" panose="02040602050305030304" pitchFamily="18" charset="0"/>
              </a:rPr>
              <a:t>e</a:t>
            </a:r>
            <a:r>
              <a:rPr lang="hu-HU" sz="2800" dirty="0" smtClean="0">
                <a:latin typeface="Book Antiqua" panose="02040602050305030304" pitchFamily="18" charset="0"/>
              </a:rPr>
              <a:t>gyéb energiamegtakarítások épületeknél:              5 </a:t>
            </a:r>
          </a:p>
          <a:p>
            <a:pPr marL="0" indent="0">
              <a:buNone/>
            </a:pPr>
            <a:r>
              <a:rPr lang="hu-HU" sz="2800" dirty="0" smtClean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pPr marL="0" indent="0">
              <a:buNone/>
            </a:pPr>
            <a:r>
              <a:rPr lang="hu-HU" sz="2800" baseline="30000" dirty="0" smtClean="0">
                <a:solidFill>
                  <a:srgbClr val="FF0000"/>
                </a:solidFill>
                <a:latin typeface="Times New Roman"/>
              </a:rPr>
              <a:t>*</a:t>
            </a:r>
            <a:r>
              <a:rPr lang="hu-HU" sz="28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hu-HU" sz="2600" dirty="0" smtClean="0">
                <a:solidFill>
                  <a:srgbClr val="FF0000"/>
                </a:solidFill>
                <a:latin typeface="Times New Roman"/>
              </a:rPr>
              <a:t>Nemzeti </a:t>
            </a:r>
            <a:r>
              <a:rPr lang="hu-HU" sz="2600" dirty="0">
                <a:solidFill>
                  <a:srgbClr val="FF0000"/>
                </a:solidFill>
                <a:latin typeface="Times New Roman"/>
              </a:rPr>
              <a:t>Épületenergetikai Stratégia </a:t>
            </a:r>
            <a:r>
              <a:rPr lang="hu-HU" sz="2800" dirty="0" smtClean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pPr marL="0" indent="0">
              <a:buNone/>
            </a:pPr>
            <a:r>
              <a:rPr lang="hu-HU" sz="2800" dirty="0" smtClean="0">
                <a:latin typeface="Times New Roman"/>
              </a:rPr>
              <a:t>	</a:t>
            </a:r>
          </a:p>
          <a:p>
            <a:endParaRPr lang="hu-H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30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Book Antiqua" panose="02040602050305030304" pitchFamily="18" charset="0"/>
              </a:rPr>
              <a:t>É</a:t>
            </a:r>
            <a:r>
              <a:rPr lang="hu-HU" dirty="0" smtClean="0">
                <a:latin typeface="Book Antiqua" panose="02040602050305030304" pitchFamily="18" charset="0"/>
              </a:rPr>
              <a:t>pületenergetikai megállapítások</a:t>
            </a:r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Book Antiqua" panose="02040602050305030304" pitchFamily="18" charset="0"/>
              </a:rPr>
              <a:t>Összes hazai primerenergia-felhasználás: ~ </a:t>
            </a:r>
            <a:r>
              <a:rPr lang="hu-H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40 %-a épületek</a:t>
            </a:r>
            <a:r>
              <a:rPr lang="hu-HU" dirty="0" smtClean="0">
                <a:latin typeface="Book Antiqua" panose="02040602050305030304" pitchFamily="18" charset="0"/>
              </a:rPr>
              <a:t>,</a:t>
            </a:r>
            <a:endParaRPr lang="hu-HU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hu-HU" dirty="0" smtClean="0">
                <a:latin typeface="Book Antiqua" panose="02040602050305030304" pitchFamily="18" charset="0"/>
              </a:rPr>
              <a:t>Épületek jelentős része: </a:t>
            </a:r>
            <a:r>
              <a:rPr lang="hu-H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műszaki</a:t>
            </a:r>
            <a:r>
              <a:rPr lang="hu-HU" dirty="0" smtClean="0">
                <a:latin typeface="Book Antiqua" panose="02040602050305030304" pitchFamily="18" charset="0"/>
              </a:rPr>
              <a:t> és </a:t>
            </a:r>
            <a:r>
              <a:rPr lang="hu-H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hőtechnikai</a:t>
            </a:r>
            <a:r>
              <a:rPr lang="hu-HU" dirty="0" smtClean="0">
                <a:latin typeface="Book Antiqua" panose="02040602050305030304" pitchFamily="18" charset="0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állapota elavult</a:t>
            </a:r>
            <a:r>
              <a:rPr lang="hu-HU" dirty="0" smtClean="0">
                <a:latin typeface="Book Antiqua" panose="02040602050305030304" pitchFamily="18" charset="0"/>
              </a:rPr>
              <a:t>,</a:t>
            </a:r>
          </a:p>
          <a:p>
            <a:r>
              <a:rPr lang="hu-HU" dirty="0" smtClean="0">
                <a:latin typeface="Book Antiqua" panose="02040602050305030304" pitchFamily="18" charset="0"/>
              </a:rPr>
              <a:t>Kiemelkedő </a:t>
            </a:r>
            <a:r>
              <a:rPr lang="hu-H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energia-megtakarítási potenciál</a:t>
            </a:r>
            <a:r>
              <a:rPr lang="hu-HU" dirty="0" smtClean="0">
                <a:latin typeface="Book Antiqua" panose="02040602050305030304" pitchFamily="18" charset="0"/>
              </a:rPr>
              <a:t> az épület energiafelhasználás csökkentésében, </a:t>
            </a:r>
          </a:p>
          <a:p>
            <a:r>
              <a:rPr lang="hu-HU" dirty="0" smtClean="0">
                <a:latin typeface="Book Antiqua" panose="02040602050305030304" pitchFamily="18" charset="0"/>
              </a:rPr>
              <a:t>Lakossági </a:t>
            </a:r>
            <a:r>
              <a:rPr lang="hu-H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rezsiköltség-csökkentés</a:t>
            </a:r>
            <a:r>
              <a:rPr lang="hu-HU" dirty="0" smtClean="0">
                <a:latin typeface="Book Antiqua" panose="02040602050305030304" pitchFamily="18" charset="0"/>
              </a:rPr>
              <a:t>, </a:t>
            </a:r>
            <a:r>
              <a:rPr lang="hu-H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vásárlóerő növekedés</a:t>
            </a:r>
            <a:r>
              <a:rPr lang="hu-HU" dirty="0" smtClean="0">
                <a:latin typeface="Book Antiqua" panose="02040602050305030304" pitchFamily="18" charset="0"/>
              </a:rPr>
              <a:t>,</a:t>
            </a:r>
            <a:endParaRPr lang="hu-HU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endParaRPr lang="hu-HU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5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>
                <a:solidFill>
                  <a:prstClr val="white"/>
                </a:solidFill>
                <a:latin typeface="Book Antiqua" panose="02040602050305030304" pitchFamily="18" charset="0"/>
              </a:rPr>
              <a:t>Az épületenergetika céljai, feladatai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NÉeS intézkedések</a:t>
            </a:r>
            <a:r>
              <a:rPr lang="hu-HU" dirty="0" smtClean="0">
                <a:latin typeface="Book Antiqua" panose="02040602050305030304" pitchFamily="18" charset="0"/>
              </a:rPr>
              <a:t>:</a:t>
            </a:r>
          </a:p>
          <a:p>
            <a:r>
              <a:rPr lang="hu-HU" dirty="0" smtClean="0">
                <a:latin typeface="Book Antiqua" panose="02040602050305030304" pitchFamily="18" charset="0"/>
              </a:rPr>
              <a:t>energia megtakarítások meglévő épületállománynál,</a:t>
            </a:r>
          </a:p>
          <a:p>
            <a:r>
              <a:rPr lang="hu-HU" dirty="0" smtClean="0">
                <a:latin typeface="Book Antiqua" panose="02040602050305030304" pitchFamily="18" charset="0"/>
              </a:rPr>
              <a:t>új épületekre, épület </a:t>
            </a:r>
            <a:r>
              <a:rPr lang="hu-HU" dirty="0">
                <a:latin typeface="Book Antiqua" panose="02040602050305030304" pitchFamily="18" charset="0"/>
              </a:rPr>
              <a:t>felújításokra </a:t>
            </a:r>
            <a:r>
              <a:rPr lang="hu-HU" dirty="0" smtClean="0">
                <a:latin typeface="Book Antiqua" panose="02040602050305030304" pitchFamily="18" charset="0"/>
              </a:rPr>
              <a:t>az </a:t>
            </a:r>
            <a:r>
              <a:rPr lang="hu-HU" dirty="0">
                <a:latin typeface="Book Antiqua" panose="02040602050305030304" pitchFamily="18" charset="0"/>
              </a:rPr>
              <a:t>előírások szigorítása, </a:t>
            </a:r>
            <a:r>
              <a:rPr lang="hu-HU" dirty="0" smtClean="0">
                <a:latin typeface="Book Antiqua" panose="02040602050305030304" pitchFamily="18" charset="0"/>
              </a:rPr>
              <a:t>felülvizsgálata,</a:t>
            </a:r>
          </a:p>
          <a:p>
            <a:r>
              <a:rPr lang="hu-HU" dirty="0" smtClean="0">
                <a:latin typeface="Book Antiqua" panose="02040602050305030304" pitchFamily="18" charset="0"/>
              </a:rPr>
              <a:t>K+F, </a:t>
            </a:r>
            <a:r>
              <a:rPr lang="hu-HU" dirty="0">
                <a:latin typeface="Book Antiqua" panose="02040602050305030304" pitchFamily="18" charset="0"/>
              </a:rPr>
              <a:t>demonstráció, innováció, tudás, képzés, </a:t>
            </a:r>
            <a:r>
              <a:rPr lang="hu-HU" dirty="0" smtClean="0">
                <a:latin typeface="Book Antiqua" panose="02040602050305030304" pitchFamily="18" charset="0"/>
              </a:rPr>
              <a:t>információ.</a:t>
            </a:r>
          </a:p>
          <a:p>
            <a:endParaRPr lang="hu-H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09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>
                <a:solidFill>
                  <a:prstClr val="white"/>
                </a:solidFill>
                <a:latin typeface="Book Antiqua" panose="02040602050305030304" pitchFamily="18" charset="0"/>
              </a:rPr>
              <a:t>Az </a:t>
            </a:r>
            <a:r>
              <a:rPr lang="hu-HU" sz="4000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épületenergetika </a:t>
            </a:r>
            <a:r>
              <a:rPr lang="hu-HU" sz="4000" dirty="0">
                <a:solidFill>
                  <a:prstClr val="white"/>
                </a:solidFill>
                <a:latin typeface="Book Antiqua" panose="02040602050305030304" pitchFamily="18" charset="0"/>
              </a:rPr>
              <a:t>feladatai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6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hu-HU" sz="4500" dirty="0" smtClean="0">
                <a:latin typeface="Book Antiqua" panose="02040602050305030304" pitchFamily="18" charset="0"/>
              </a:rPr>
              <a:t>Az </a:t>
            </a:r>
            <a:r>
              <a:rPr lang="hu-HU" sz="4500" dirty="0">
                <a:latin typeface="Book Antiqua" panose="02040602050305030304" pitchFamily="18" charset="0"/>
              </a:rPr>
              <a:t>új épületekre és az épületek felújítására </a:t>
            </a:r>
            <a:r>
              <a:rPr lang="hu-HU" sz="4500" dirty="0" smtClean="0">
                <a:latin typeface="Book Antiqua" panose="02040602050305030304" pitchFamily="18" charset="0"/>
              </a:rPr>
              <a:t>az </a:t>
            </a:r>
            <a:r>
              <a:rPr lang="hu-HU" sz="4500" dirty="0">
                <a:latin typeface="Book Antiqua" panose="02040602050305030304" pitchFamily="18" charset="0"/>
              </a:rPr>
              <a:t>energetikai </a:t>
            </a:r>
            <a:r>
              <a:rPr lang="hu-HU" sz="4500" dirty="0">
                <a:solidFill>
                  <a:srgbClr val="FF0000"/>
                </a:solidFill>
                <a:latin typeface="Book Antiqua" panose="02040602050305030304" pitchFamily="18" charset="0"/>
              </a:rPr>
              <a:t>előírások felülvizsgálata</a:t>
            </a:r>
            <a:r>
              <a:rPr lang="hu-HU" sz="4500" dirty="0">
                <a:latin typeface="Book Antiqua" panose="02040602050305030304" pitchFamily="18" charset="0"/>
              </a:rPr>
              <a:t>, </a:t>
            </a:r>
            <a:r>
              <a:rPr lang="hu-HU" sz="4500" dirty="0" smtClean="0">
                <a:latin typeface="Book Antiqua" panose="02040602050305030304" pitchFamily="18" charset="0"/>
              </a:rPr>
              <a:t>így:</a:t>
            </a:r>
          </a:p>
          <a:p>
            <a:pPr algn="just"/>
            <a:r>
              <a:rPr lang="hu-HU" sz="4400" dirty="0" smtClean="0">
                <a:latin typeface="Book Antiqua" panose="02040602050305030304" pitchFamily="18" charset="0"/>
              </a:rPr>
              <a:t>a </a:t>
            </a:r>
            <a:r>
              <a:rPr lang="hu-HU" sz="4400" dirty="0">
                <a:latin typeface="Book Antiqua" panose="02040602050305030304" pitchFamily="18" charset="0"/>
              </a:rPr>
              <a:t>közel nulla energiaigényű épületek energetikai </a:t>
            </a:r>
            <a:r>
              <a:rPr lang="hu-HU" sz="4400" dirty="0">
                <a:solidFill>
                  <a:srgbClr val="FF0000"/>
                </a:solidFill>
                <a:latin typeface="Book Antiqua" panose="02040602050305030304" pitchFamily="18" charset="0"/>
              </a:rPr>
              <a:t>követelményeinek számszerűsítése</a:t>
            </a:r>
            <a:r>
              <a:rPr lang="hu-HU" sz="4400" dirty="0">
                <a:latin typeface="Book Antiqua" panose="02040602050305030304" pitchFamily="18" charset="0"/>
              </a:rPr>
              <a:t>, </a:t>
            </a:r>
            <a:r>
              <a:rPr lang="hu-HU" sz="4400" dirty="0" smtClean="0">
                <a:latin typeface="Book Antiqua" panose="02040602050305030304" pitchFamily="18" charset="0"/>
              </a:rPr>
              <a:t>és </a:t>
            </a:r>
            <a:r>
              <a:rPr lang="hu-HU" sz="4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jogszabályi </a:t>
            </a:r>
            <a:r>
              <a:rPr lang="hu-HU" sz="4400" dirty="0">
                <a:solidFill>
                  <a:srgbClr val="FF0000"/>
                </a:solidFill>
                <a:latin typeface="Book Antiqua" panose="02040602050305030304" pitchFamily="18" charset="0"/>
              </a:rPr>
              <a:t>előírása</a:t>
            </a:r>
            <a:r>
              <a:rPr lang="hu-HU" sz="4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hu-HU" sz="4400" i="1" dirty="0">
                <a:latin typeface="Book Antiqua" panose="02040602050305030304" pitchFamily="18" charset="0"/>
              </a:rPr>
              <a:t>az épületek energiahatékonyságáról </a:t>
            </a:r>
            <a:r>
              <a:rPr lang="hu-HU" sz="4400" dirty="0">
                <a:latin typeface="Book Antiqua" panose="02040602050305030304" pitchFamily="18" charset="0"/>
              </a:rPr>
              <a:t>szóló 2010/31/EU </a:t>
            </a:r>
            <a:r>
              <a:rPr lang="hu-HU" sz="4400" dirty="0" smtClean="0">
                <a:latin typeface="Book Antiqua" panose="02040602050305030304" pitchFamily="18" charset="0"/>
              </a:rPr>
              <a:t>irányelv </a:t>
            </a:r>
            <a:r>
              <a:rPr lang="hu-HU" sz="4400" dirty="0">
                <a:latin typeface="Book Antiqua" panose="02040602050305030304" pitchFamily="18" charset="0"/>
              </a:rPr>
              <a:t>9. cikke szerint; </a:t>
            </a:r>
            <a:endParaRPr lang="hu-HU" sz="44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hu-HU" sz="3400" dirty="0">
              <a:latin typeface="Book Antiqua" panose="02040602050305030304" pitchFamily="18" charset="0"/>
            </a:endParaRPr>
          </a:p>
          <a:p>
            <a:pPr algn="just"/>
            <a:r>
              <a:rPr lang="hu-HU" sz="4400" dirty="0" smtClean="0">
                <a:latin typeface="Book Antiqua" panose="02040602050305030304" pitchFamily="18" charset="0"/>
              </a:rPr>
              <a:t>az </a:t>
            </a:r>
            <a:r>
              <a:rPr lang="hu-HU" sz="4400" dirty="0">
                <a:latin typeface="Book Antiqua" panose="02040602050305030304" pitchFamily="18" charset="0"/>
              </a:rPr>
              <a:t>épületek </a:t>
            </a:r>
            <a:r>
              <a:rPr lang="hu-HU" sz="4400" dirty="0">
                <a:solidFill>
                  <a:srgbClr val="FF0000"/>
                </a:solidFill>
                <a:latin typeface="Book Antiqua" panose="02040602050305030304" pitchFamily="18" charset="0"/>
              </a:rPr>
              <a:t>elemeinek cseréjére </a:t>
            </a:r>
            <a:r>
              <a:rPr lang="hu-HU" sz="4400" dirty="0">
                <a:latin typeface="Book Antiqua" panose="02040602050305030304" pitchFamily="18" charset="0"/>
              </a:rPr>
              <a:t>vonatkozó </a:t>
            </a:r>
            <a:r>
              <a:rPr lang="hu-HU" sz="4400" dirty="0" smtClean="0">
                <a:latin typeface="Book Antiqua" panose="02040602050305030304" pitchFamily="18" charset="0"/>
              </a:rPr>
              <a:t>előírások felülvizsgálata </a:t>
            </a:r>
            <a:r>
              <a:rPr lang="hu-HU" sz="4400" dirty="0">
                <a:latin typeface="Book Antiqua" panose="02040602050305030304" pitchFamily="18" charset="0"/>
              </a:rPr>
              <a:t>épületgépészeti berendezések és külső térelhatárolók esetén</a:t>
            </a:r>
            <a:r>
              <a:rPr lang="hu-HU" sz="3400" dirty="0">
                <a:latin typeface="Book Antiqua" panose="02040602050305030304" pitchFamily="18" charset="0"/>
              </a:rPr>
              <a:t>; </a:t>
            </a:r>
            <a:endParaRPr lang="hu-HU" sz="34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hu-HU" sz="34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hu-HU" sz="3400" dirty="0">
              <a:latin typeface="Book Antiqua" panose="02040602050305030304" pitchFamily="18" charset="0"/>
            </a:endParaRPr>
          </a:p>
          <a:p>
            <a:pPr algn="just"/>
            <a:r>
              <a:rPr lang="hu-HU" sz="4400" dirty="0">
                <a:solidFill>
                  <a:prstClr val="white"/>
                </a:solidFill>
                <a:latin typeface="Book Antiqua" panose="02040602050305030304" pitchFamily="18" charset="0"/>
              </a:rPr>
              <a:t>meglevő </a:t>
            </a:r>
            <a:r>
              <a:rPr lang="hu-HU" sz="4400" dirty="0">
                <a:solidFill>
                  <a:srgbClr val="FF0000"/>
                </a:solidFill>
                <a:latin typeface="Book Antiqua" panose="02040602050305030304" pitchFamily="18" charset="0"/>
              </a:rPr>
              <a:t>középületek jelentős felújítása </a:t>
            </a:r>
            <a:r>
              <a:rPr lang="hu-HU" sz="4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követelmények </a:t>
            </a:r>
            <a:r>
              <a:rPr lang="hu-HU" sz="4400" dirty="0">
                <a:latin typeface="Book Antiqua" panose="02040602050305030304" pitchFamily="18" charset="0"/>
              </a:rPr>
              <a:t>meghatározása 2018. december 31.-e után </a:t>
            </a:r>
            <a:r>
              <a:rPr lang="hu-HU" sz="4400" dirty="0" smtClean="0">
                <a:latin typeface="Book Antiqua" panose="02040602050305030304" pitchFamily="18" charset="0"/>
              </a:rPr>
              <a:t>, </a:t>
            </a:r>
            <a:r>
              <a:rPr lang="hu-HU" sz="4400" dirty="0">
                <a:latin typeface="Book Antiqua" panose="02040602050305030304" pitchFamily="18" charset="0"/>
              </a:rPr>
              <a:t>illetve </a:t>
            </a:r>
            <a:r>
              <a:rPr lang="hu-HU" sz="4400" dirty="0">
                <a:solidFill>
                  <a:srgbClr val="FF0000"/>
                </a:solidFill>
                <a:latin typeface="Book Antiqua" panose="02040602050305030304" pitchFamily="18" charset="0"/>
              </a:rPr>
              <a:t>minden más épület jelentős felújítása</a:t>
            </a:r>
            <a:r>
              <a:rPr lang="hu-HU" sz="4400" dirty="0">
                <a:latin typeface="Book Antiqua" panose="02040602050305030304" pitchFamily="18" charset="0"/>
              </a:rPr>
              <a:t> esetében 2020. december 31-e után (amikor új épületekre a közel nulla energiaigényszint lesz a követelmény).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148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prstClr val="white"/>
                </a:solidFill>
                <a:latin typeface="Book Antiqua" panose="02040602050305030304" pitchFamily="18" charset="0"/>
              </a:rPr>
              <a:t>Az épületenergetika feladatai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>
                <a:latin typeface="Times New Roman"/>
              </a:rPr>
              <a:t>Az </a:t>
            </a:r>
            <a:r>
              <a:rPr lang="hu-HU" dirty="0">
                <a:solidFill>
                  <a:srgbClr val="FF0000"/>
                </a:solidFill>
                <a:latin typeface="Times New Roman"/>
              </a:rPr>
              <a:t>épületek energetikai minősítésének </a:t>
            </a:r>
            <a:r>
              <a:rPr lang="hu-HU" dirty="0">
                <a:latin typeface="Times New Roman"/>
              </a:rPr>
              <a:t>és a </a:t>
            </a:r>
            <a:r>
              <a:rPr lang="hu-HU" dirty="0">
                <a:solidFill>
                  <a:srgbClr val="FF0000"/>
                </a:solidFill>
                <a:latin typeface="Times New Roman"/>
              </a:rPr>
              <a:t>tanúsítási rendszer tapasztalatainak </a:t>
            </a:r>
            <a:r>
              <a:rPr lang="hu-HU" dirty="0">
                <a:latin typeface="Times New Roman"/>
              </a:rPr>
              <a:t>feldolgozása, a rendszer szükség szerinti </a:t>
            </a:r>
            <a:r>
              <a:rPr lang="hu-HU" dirty="0">
                <a:solidFill>
                  <a:srgbClr val="FF0000"/>
                </a:solidFill>
                <a:latin typeface="Times New Roman"/>
              </a:rPr>
              <a:t>továbbfejlesztése</a:t>
            </a:r>
            <a:r>
              <a:rPr lang="hu-HU" dirty="0">
                <a:latin typeface="Times New Roman"/>
              </a:rPr>
              <a:t>. </a:t>
            </a:r>
            <a:endParaRPr lang="hu-HU" dirty="0" smtClean="0">
              <a:latin typeface="Times New Roman"/>
            </a:endParaRPr>
          </a:p>
          <a:p>
            <a:pPr marL="0" indent="0">
              <a:buNone/>
            </a:pPr>
            <a:endParaRPr lang="hu-HU" dirty="0" smtClean="0">
              <a:latin typeface="Times New Roman"/>
            </a:endParaRPr>
          </a:p>
          <a:p>
            <a:pPr marL="0" indent="0" algn="just">
              <a:buNone/>
            </a:pPr>
            <a:r>
              <a:rPr lang="hu-HU" dirty="0" smtClean="0">
                <a:solidFill>
                  <a:srgbClr val="FF0000"/>
                </a:solidFill>
                <a:latin typeface="Times New Roman"/>
              </a:rPr>
              <a:t>Energia megtakarítások elérése </a:t>
            </a:r>
            <a:r>
              <a:rPr lang="hu-HU" dirty="0" smtClean="0">
                <a:latin typeface="Times New Roman"/>
              </a:rPr>
              <a:t>az épületek </a:t>
            </a:r>
            <a:r>
              <a:rPr lang="hu-HU" dirty="0" smtClean="0">
                <a:solidFill>
                  <a:srgbClr val="FF0000"/>
                </a:solidFill>
                <a:latin typeface="Times New Roman"/>
              </a:rPr>
              <a:t>tanúsítási</a:t>
            </a:r>
            <a:r>
              <a:rPr lang="hu-HU" dirty="0" smtClean="0">
                <a:latin typeface="Times New Roman"/>
              </a:rPr>
              <a:t> rendszerének </a:t>
            </a:r>
            <a:r>
              <a:rPr lang="hu-HU" dirty="0" smtClean="0">
                <a:solidFill>
                  <a:srgbClr val="FF0000"/>
                </a:solidFill>
                <a:latin typeface="Times New Roman"/>
              </a:rPr>
              <a:t>felülvizsgálatával</a:t>
            </a:r>
            <a:r>
              <a:rPr lang="hu-HU" dirty="0" smtClean="0">
                <a:latin typeface="Times New Roman"/>
              </a:rPr>
              <a:t> (pl. újabb nagyon energiahatékony minőségi kategória bevezetése).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71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Book Antiqua" panose="02040602050305030304" pitchFamily="18" charset="0"/>
              </a:rPr>
              <a:t>Kormányzati intézkedések az épületenergetikában</a:t>
            </a:r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750"/>
            <a:ext cx="8229600" cy="4608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hu-HU" dirty="0">
                <a:latin typeface="Book Antiqua"/>
                <a:ea typeface="Times New Roman"/>
                <a:cs typeface="Tahoma"/>
              </a:rPr>
              <a:t>A közel nulla energiaigényű épületek </a:t>
            </a:r>
            <a:r>
              <a:rPr lang="hu-HU" dirty="0" smtClean="0">
                <a:latin typeface="Book Antiqua"/>
                <a:ea typeface="Times New Roman"/>
                <a:cs typeface="Tahoma"/>
              </a:rPr>
              <a:t>nemzeti szabályozása 2016</a:t>
            </a:r>
            <a:r>
              <a:rPr lang="hu-HU" dirty="0">
                <a:latin typeface="Book Antiqua"/>
                <a:ea typeface="Times New Roman"/>
                <a:cs typeface="Tahoma"/>
              </a:rPr>
              <a:t>. </a:t>
            </a:r>
            <a:r>
              <a:rPr lang="hu-HU" dirty="0" smtClean="0">
                <a:latin typeface="Book Antiqua"/>
                <a:ea typeface="Times New Roman"/>
                <a:cs typeface="Tahoma"/>
              </a:rPr>
              <a:t>01.01.-től: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hu-HU" sz="2600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Az épületek energetikai jellemzőinek tanúsításáról</a:t>
            </a:r>
            <a:r>
              <a:rPr lang="hu-HU" sz="2400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 </a:t>
            </a:r>
            <a:r>
              <a:rPr lang="hu-HU" sz="2400" dirty="0">
                <a:latin typeface="Book Antiqua" panose="02040602050305030304" pitchFamily="18" charset="0"/>
                <a:ea typeface="Times New Roman"/>
                <a:cs typeface="Tahoma"/>
              </a:rPr>
              <a:t>szóló 176/2008. (VI. 30.) Korm. r</a:t>
            </a:r>
            <a:r>
              <a:rPr lang="hu-HU" sz="2400" dirty="0" smtClean="0">
                <a:latin typeface="Book Antiqua" panose="02040602050305030304" pitchFamily="18" charset="0"/>
                <a:ea typeface="Times New Roman"/>
                <a:cs typeface="Tahoma"/>
              </a:rPr>
              <a:t>endelet </a:t>
            </a:r>
            <a:r>
              <a:rPr lang="hu-HU" sz="1900" dirty="0" smtClean="0">
                <a:latin typeface="Book Antiqua" panose="02040602050305030304" pitchFamily="18" charset="0"/>
                <a:ea typeface="Times New Roman"/>
                <a:cs typeface="Tahoma"/>
              </a:rPr>
              <a:t>(mód.: 261/2015. (09.14.) Korm. rend.)</a:t>
            </a:r>
            <a:endParaRPr lang="hu-HU" sz="1900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hu-HU" sz="2600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Az építésügyi és építésfelügyeleti hatósági eljárásokról és ellenőrzésekről, valamint az építésügyi hatósági szolgáltatásról</a:t>
            </a:r>
            <a:r>
              <a:rPr lang="hu-HU" sz="2400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 </a:t>
            </a:r>
            <a:r>
              <a:rPr lang="hu-HU" sz="2400" dirty="0">
                <a:latin typeface="Book Antiqua" panose="02040602050305030304" pitchFamily="18" charset="0"/>
                <a:ea typeface="Times New Roman"/>
                <a:cs typeface="Tahoma"/>
              </a:rPr>
              <a:t>szóló 312/2012. (XI. 8.) Korm. r</a:t>
            </a:r>
            <a:r>
              <a:rPr lang="hu-HU" sz="2400" dirty="0" smtClean="0">
                <a:latin typeface="Book Antiqua" panose="02040602050305030304" pitchFamily="18" charset="0"/>
                <a:ea typeface="Times New Roman"/>
                <a:cs typeface="Tahoma"/>
              </a:rPr>
              <a:t>endelet </a:t>
            </a:r>
            <a:r>
              <a:rPr lang="hu-HU" sz="1900" dirty="0" smtClean="0">
                <a:latin typeface="Book Antiqua" panose="02040602050305030304" pitchFamily="18" charset="0"/>
                <a:ea typeface="Times New Roman"/>
                <a:cs typeface="Tahoma"/>
              </a:rPr>
              <a:t>(mód.: 262/2015. (09.14.) Korm. </a:t>
            </a:r>
            <a:r>
              <a:rPr lang="hu-HU" sz="1900" dirty="0">
                <a:latin typeface="Book Antiqua" panose="02040602050305030304" pitchFamily="18" charset="0"/>
                <a:ea typeface="Times New Roman"/>
                <a:cs typeface="Tahoma"/>
              </a:rPr>
              <a:t>r</a:t>
            </a:r>
            <a:r>
              <a:rPr lang="hu-HU" sz="1900" dirty="0" smtClean="0">
                <a:latin typeface="Book Antiqua" panose="02040602050305030304" pitchFamily="18" charset="0"/>
                <a:ea typeface="Times New Roman"/>
                <a:cs typeface="Tahoma"/>
              </a:rPr>
              <a:t>end.)</a:t>
            </a:r>
            <a:endParaRPr lang="hu-HU" sz="1900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hu-HU" sz="2600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Az épületek energetikai jellemzőinek meghatározásáról </a:t>
            </a:r>
            <a:r>
              <a:rPr lang="hu-HU" sz="2400" dirty="0">
                <a:latin typeface="Book Antiqua" panose="02040602050305030304" pitchFamily="18" charset="0"/>
                <a:ea typeface="Times New Roman"/>
                <a:cs typeface="Tahoma"/>
              </a:rPr>
              <a:t>szóló 7/2006. (V. 24.) TNM </a:t>
            </a:r>
            <a:r>
              <a:rPr lang="hu-HU" sz="2400" dirty="0" smtClean="0">
                <a:latin typeface="Book Antiqua" panose="02040602050305030304" pitchFamily="18" charset="0"/>
                <a:ea typeface="Times New Roman"/>
                <a:cs typeface="Tahoma"/>
              </a:rPr>
              <a:t>rendelet</a:t>
            </a:r>
            <a:r>
              <a:rPr lang="hu-HU" sz="1800" dirty="0" smtClean="0">
                <a:latin typeface="Book Antiqua" panose="02040602050305030304" pitchFamily="18" charset="0"/>
                <a:ea typeface="Times New Roman"/>
                <a:cs typeface="Tahoma"/>
              </a:rPr>
              <a:t> (mód.: 39/2015. (09.14.) </a:t>
            </a:r>
            <a:r>
              <a:rPr lang="hu-HU" sz="1800" dirty="0" err="1" smtClean="0">
                <a:latin typeface="Book Antiqua" panose="02040602050305030304" pitchFamily="18" charset="0"/>
                <a:ea typeface="Times New Roman"/>
                <a:cs typeface="Tahoma"/>
              </a:rPr>
              <a:t>MvM</a:t>
            </a:r>
            <a:r>
              <a:rPr lang="hu-HU" sz="1800" dirty="0" smtClean="0">
                <a:latin typeface="Book Antiqua" panose="02040602050305030304" pitchFamily="18" charset="0"/>
                <a:ea typeface="Times New Roman"/>
                <a:cs typeface="Tahoma"/>
              </a:rPr>
              <a:t> rend.)</a:t>
            </a:r>
            <a:endParaRPr lang="hu-HU" sz="2400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hu-HU" sz="1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7002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Book Antiqua" panose="02040602050305030304" pitchFamily="18" charset="0"/>
              </a:rPr>
              <a:t>I</a:t>
            </a:r>
            <a:r>
              <a:rPr lang="hu-HU" dirty="0" smtClean="0">
                <a:latin typeface="Book Antiqua" panose="02040602050305030304" pitchFamily="18" charset="0"/>
              </a:rPr>
              <a:t>ntézkedések várható hatása I.</a:t>
            </a:r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hu-HU" sz="2400" dirty="0" smtClean="0">
                <a:latin typeface="Book Antiqua" panose="02040602050305030304" pitchFamily="18" charset="0"/>
                <a:ea typeface="Times New Roman"/>
                <a:cs typeface="Tahoma"/>
              </a:rPr>
              <a:t>Az </a:t>
            </a:r>
            <a:r>
              <a:rPr lang="hu-HU" sz="2400" dirty="0">
                <a:latin typeface="Book Antiqua" panose="02040602050305030304" pitchFamily="18" charset="0"/>
                <a:ea typeface="Times New Roman"/>
                <a:cs typeface="Tahoma"/>
              </a:rPr>
              <a:t>épületek engedélyeztetése és kivitelezése </a:t>
            </a:r>
            <a:r>
              <a:rPr lang="hu-HU" sz="2400" dirty="0" smtClean="0">
                <a:latin typeface="Book Antiqua" panose="02040602050305030304" pitchFamily="18" charset="0"/>
                <a:ea typeface="Times New Roman"/>
                <a:cs typeface="Tahoma"/>
              </a:rPr>
              <a:t>esetén akkor</a:t>
            </a:r>
            <a:r>
              <a:rPr lang="hu-HU" sz="2400" dirty="0">
                <a:solidFill>
                  <a:prstClr val="white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 kell megfelelni</a:t>
            </a:r>
            <a:r>
              <a:rPr lang="hu-HU" sz="2400" dirty="0" smtClean="0">
                <a:latin typeface="Book Antiqua" panose="02040602050305030304" pitchFamily="18" charset="0"/>
                <a:ea typeface="Times New Roman"/>
                <a:cs typeface="Tahoma"/>
              </a:rPr>
              <a:t>, ha</a:t>
            </a:r>
            <a:r>
              <a:rPr lang="hu-HU" sz="2400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 az épület </a:t>
            </a:r>
            <a:r>
              <a:rPr lang="hu-HU" sz="2400" u="sng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használatbavétele</a:t>
            </a:r>
            <a:r>
              <a:rPr lang="hu-HU" sz="2400" dirty="0" smtClean="0">
                <a:latin typeface="Book Antiqua" panose="02040602050305030304" pitchFamily="18" charset="0"/>
                <a:ea typeface="Times New Roman"/>
                <a:cs typeface="Tahoma"/>
              </a:rPr>
              <a:t> </a:t>
            </a:r>
            <a:r>
              <a:rPr lang="hu-HU" sz="2400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2020. december 31-e után fog </a:t>
            </a:r>
            <a:r>
              <a:rPr lang="hu-HU" sz="2400" dirty="0" smtClean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megtörténni</a:t>
            </a:r>
            <a:r>
              <a:rPr lang="hu-HU" sz="2400" dirty="0" smtClean="0">
                <a:latin typeface="Book Antiqua" panose="02040602050305030304" pitchFamily="18" charset="0"/>
                <a:ea typeface="Times New Roman"/>
                <a:cs typeface="Tahoma"/>
              </a:rPr>
              <a:t>, </a:t>
            </a:r>
            <a:r>
              <a:rPr lang="hu-HU" sz="2400" dirty="0">
                <a:latin typeface="Book Antiqua" panose="02040602050305030304" pitchFamily="18" charset="0"/>
                <a:ea typeface="Times New Roman"/>
                <a:cs typeface="Tahoma"/>
              </a:rPr>
              <a:t>és </a:t>
            </a:r>
            <a:r>
              <a:rPr lang="hu-HU" sz="2400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az építési </a:t>
            </a:r>
            <a:r>
              <a:rPr lang="hu-HU" sz="2400" u="sng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engedély iránti kérelmet</a:t>
            </a:r>
            <a:r>
              <a:rPr lang="hu-HU" sz="2400" dirty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 2016. január 1-je után nyújtották be</a:t>
            </a:r>
            <a:r>
              <a:rPr lang="hu-HU" sz="2400" dirty="0" smtClean="0">
                <a:solidFill>
                  <a:srgbClr val="FF0000"/>
                </a:solidFill>
                <a:latin typeface="Book Antiqua" panose="02040602050305030304" pitchFamily="18" charset="0"/>
                <a:ea typeface="Times New Roman"/>
                <a:cs typeface="Tahoma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hu-HU" sz="2400" dirty="0">
                <a:latin typeface="Book Antiqua"/>
                <a:ea typeface="Times New Roman"/>
                <a:cs typeface="Tahoma"/>
              </a:rPr>
              <a:t>A </a:t>
            </a:r>
            <a:r>
              <a:rPr lang="hu-HU" sz="2400" dirty="0" smtClean="0">
                <a:latin typeface="Book Antiqua"/>
                <a:ea typeface="Times New Roman"/>
                <a:cs typeface="Tahoma"/>
              </a:rPr>
              <a:t>költséghaszon-elemzések </a:t>
            </a:r>
            <a:r>
              <a:rPr lang="hu-HU" sz="2400" dirty="0">
                <a:latin typeface="Book Antiqua"/>
                <a:ea typeface="Times New Roman"/>
                <a:cs typeface="Tahoma"/>
              </a:rPr>
              <a:t>mutatják, hogy </a:t>
            </a:r>
            <a:r>
              <a:rPr lang="hu-HU" sz="2400" dirty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az építési költségek legfeljebb </a:t>
            </a:r>
            <a:r>
              <a:rPr lang="hu-HU" sz="2400" dirty="0" smtClean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10-15</a:t>
            </a:r>
            <a:r>
              <a:rPr lang="hu-HU" sz="2400" dirty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%-kal fognak </a:t>
            </a:r>
            <a:r>
              <a:rPr lang="hu-HU" sz="2400" dirty="0" smtClean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emelkedni</a:t>
            </a:r>
            <a:r>
              <a:rPr lang="hu-HU" sz="2400" dirty="0" smtClean="0">
                <a:latin typeface="Book Antiqua"/>
                <a:ea typeface="Times New Roman"/>
                <a:cs typeface="Tahoma"/>
              </a:rPr>
              <a:t>, a </a:t>
            </a:r>
            <a:r>
              <a:rPr lang="hu-HU" sz="2400" dirty="0">
                <a:latin typeface="Book Antiqua"/>
                <a:ea typeface="Times New Roman"/>
                <a:cs typeface="Tahoma"/>
              </a:rPr>
              <a:t>többletköltségek </a:t>
            </a:r>
            <a:r>
              <a:rPr lang="hu-HU" sz="2400" dirty="0" smtClean="0">
                <a:latin typeface="Book Antiqua"/>
                <a:ea typeface="Times New Roman"/>
                <a:cs typeface="Tahoma"/>
              </a:rPr>
              <a:t>azonban a csökkenő </a:t>
            </a:r>
            <a:r>
              <a:rPr lang="hu-HU" sz="2400" dirty="0">
                <a:latin typeface="Book Antiqua"/>
                <a:ea typeface="Times New Roman"/>
                <a:cs typeface="Tahoma"/>
              </a:rPr>
              <a:t>energiafogyasztással megtérülnek. </a:t>
            </a:r>
            <a:endParaRPr lang="hu-HU" sz="2400" dirty="0" smtClean="0">
              <a:latin typeface="Book Antiqua"/>
              <a:ea typeface="Times New Roman"/>
              <a:cs typeface="Tahoma"/>
            </a:endParaRPr>
          </a:p>
          <a:p>
            <a:pPr lvl="0" algn="just"/>
            <a:r>
              <a:rPr lang="hu-HU" sz="2400" dirty="0" smtClean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Gondos</a:t>
            </a:r>
            <a:r>
              <a:rPr lang="hu-HU" sz="2400" dirty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, </a:t>
            </a:r>
            <a:r>
              <a:rPr lang="hu-HU" sz="2400" dirty="0" smtClean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költségérzékeny, </a:t>
            </a:r>
            <a:r>
              <a:rPr lang="hu-HU" sz="2400" dirty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energiahatékonyságra </a:t>
            </a:r>
            <a:r>
              <a:rPr lang="hu-HU" sz="2400" dirty="0" smtClean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figyelő tervezés</a:t>
            </a:r>
            <a:r>
              <a:rPr lang="hu-HU" sz="2400" dirty="0" smtClean="0">
                <a:latin typeface="Book Antiqua"/>
                <a:ea typeface="Times New Roman"/>
                <a:cs typeface="Tahoma"/>
              </a:rPr>
              <a:t> a </a:t>
            </a:r>
            <a:r>
              <a:rPr lang="hu-HU" sz="2400" dirty="0">
                <a:latin typeface="Book Antiqua"/>
                <a:ea typeface="Times New Roman"/>
                <a:cs typeface="Tahoma"/>
              </a:rPr>
              <a:t>fent említett </a:t>
            </a:r>
            <a:r>
              <a:rPr lang="hu-HU" sz="2400" dirty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10%-</a:t>
            </a:r>
            <a:r>
              <a:rPr lang="hu-HU" sz="2400" dirty="0" smtClean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nál kevesebb többletköltséget eredményezhet.</a:t>
            </a:r>
            <a:endParaRPr lang="hu-HU" sz="2400" dirty="0">
              <a:solidFill>
                <a:srgbClr val="FF0000"/>
              </a:solidFill>
              <a:latin typeface="Book Antiqua" panose="020406020503050303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234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prstClr val="white"/>
                </a:solidFill>
                <a:latin typeface="Book Antiqua" panose="02040602050305030304" pitchFamily="18" charset="0"/>
              </a:rPr>
              <a:t>Intézkedések várható hatása </a:t>
            </a:r>
            <a:r>
              <a:rPr lang="hu-HU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dirty="0" smtClean="0">
                <a:latin typeface="Book Antiqua"/>
                <a:ea typeface="Times New Roman"/>
                <a:cs typeface="Tahoma"/>
              </a:rPr>
              <a:t>A Kormány célul tűzte, a </a:t>
            </a:r>
            <a:r>
              <a:rPr lang="hu-HU" dirty="0">
                <a:latin typeface="Book Antiqua"/>
                <a:ea typeface="Times New Roman"/>
                <a:cs typeface="Tahoma"/>
              </a:rPr>
              <a:t>lakossági építkezések minél kisebb többletteherrel, minél </a:t>
            </a:r>
            <a:r>
              <a:rPr lang="hu-HU" dirty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egyszerűbb technológiákkal legyenek megvalósíthatók. </a:t>
            </a:r>
            <a:endParaRPr lang="hu-HU" dirty="0" smtClean="0">
              <a:solidFill>
                <a:srgbClr val="FF0000"/>
              </a:solidFill>
              <a:latin typeface="Book Antiqua"/>
              <a:ea typeface="Times New Roman"/>
              <a:cs typeface="Tahoma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dirty="0">
                <a:latin typeface="Book Antiqua"/>
                <a:ea typeface="Times New Roman"/>
                <a:cs typeface="Tahoma"/>
              </a:rPr>
              <a:t>A</a:t>
            </a:r>
            <a:r>
              <a:rPr lang="hu-HU" dirty="0" smtClean="0">
                <a:latin typeface="Book Antiqua"/>
                <a:ea typeface="Times New Roman"/>
                <a:cs typeface="Tahoma"/>
              </a:rPr>
              <a:t> </a:t>
            </a:r>
            <a:r>
              <a:rPr lang="hu-HU" dirty="0">
                <a:solidFill>
                  <a:srgbClr val="FF0000"/>
                </a:solidFill>
                <a:latin typeface="Book Antiqua"/>
                <a:ea typeface="Times New Roman"/>
                <a:cs typeface="Tahoma"/>
              </a:rPr>
              <a:t>követelmények enyhék</a:t>
            </a:r>
            <a:r>
              <a:rPr lang="hu-HU" dirty="0">
                <a:latin typeface="Book Antiqua"/>
                <a:ea typeface="Times New Roman"/>
                <a:cs typeface="Tahoma"/>
              </a:rPr>
              <a:t>, ezért egyes esetekben érdemes lehet a közel nulla energiaigényű követelménynél jobb kategóriájúra (BB helyett </a:t>
            </a:r>
            <a:r>
              <a:rPr lang="hu-HU" dirty="0" err="1">
                <a:latin typeface="Book Antiqua"/>
                <a:ea typeface="Times New Roman"/>
                <a:cs typeface="Tahoma"/>
              </a:rPr>
              <a:t>AA-ra</a:t>
            </a:r>
            <a:r>
              <a:rPr lang="hu-HU" dirty="0">
                <a:latin typeface="Book Antiqua"/>
                <a:ea typeface="Times New Roman"/>
                <a:cs typeface="Tahoma"/>
              </a:rPr>
              <a:t>) terveztetni épületünket.</a:t>
            </a:r>
            <a:endParaRPr lang="hu-HU" sz="1600" dirty="0"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628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1087</Words>
  <Application>Microsoft Macintosh PowerPoint</Application>
  <PresentationFormat>On-screen Show (4:3)</PresentationFormat>
  <Paragraphs>91</Paragraphs>
  <Slides>18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Office-téma</vt:lpstr>
      <vt:lpstr>AZ ÉPÜLETENERGETIKA ÉS AZ ENERGETIKAI TANÚSÍTÁS AKTUÁLIS KÉRDÉSEI </vt:lpstr>
      <vt:lpstr>Energiastratégiai célértékek </vt:lpstr>
      <vt:lpstr>Épületenergetikai megállapítások</vt:lpstr>
      <vt:lpstr>Az épületenergetika céljai, feladatai</vt:lpstr>
      <vt:lpstr>Az épületenergetika feladatai</vt:lpstr>
      <vt:lpstr>Az épületenergetika feladatai</vt:lpstr>
      <vt:lpstr>Kormányzati intézkedések az épületenergetikában</vt:lpstr>
      <vt:lpstr>Intézkedések várható hatása I.</vt:lpstr>
      <vt:lpstr>Intézkedések várható hatása II.</vt:lpstr>
      <vt:lpstr>Intézkedések várható hatása III.</vt:lpstr>
      <vt:lpstr>Az épületenergetikai tanúsítás szabályozása</vt:lpstr>
      <vt:lpstr>Az épületenergetikai tanúsítás I. </vt:lpstr>
      <vt:lpstr>Az épületenergetikai tanúsítás II.</vt:lpstr>
      <vt:lpstr>Az épületenergetikai tanúsítás III:</vt:lpstr>
      <vt:lpstr>Épületenergetikai tanúsítás és a BPMK</vt:lpstr>
      <vt:lpstr>A tanúsítással kapcsolatos tapasztalatok</vt:lpstr>
      <vt:lpstr>A tanúsítással kapcsolatos célok</vt:lpstr>
      <vt:lpstr>KÖSZÖNET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Felütés: grafikon a KSH adatokból Téma:  - kiadott építési engedélyek száma a rendszerváltás óta - átadott lakóépület száma</dc:title>
  <dc:creator>Balogh Bence</dc:creator>
  <cp:lastModifiedBy>Dénes Dankházi</cp:lastModifiedBy>
  <cp:revision>217</cp:revision>
  <dcterms:created xsi:type="dcterms:W3CDTF">2015-10-07T07:58:40Z</dcterms:created>
  <dcterms:modified xsi:type="dcterms:W3CDTF">2015-10-07T07:59:26Z</dcterms:modified>
</cp:coreProperties>
</file>