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2"/>
  </p:notesMasterIdLst>
  <p:handoutMasterIdLst>
    <p:handoutMasterId r:id="rId43"/>
  </p:handoutMasterIdLst>
  <p:sldIdLst>
    <p:sldId id="261" r:id="rId3"/>
    <p:sldId id="305" r:id="rId4"/>
    <p:sldId id="297" r:id="rId5"/>
    <p:sldId id="298" r:id="rId6"/>
    <p:sldId id="299" r:id="rId7"/>
    <p:sldId id="300" r:id="rId8"/>
    <p:sldId id="301" r:id="rId9"/>
    <p:sldId id="302" r:id="rId10"/>
    <p:sldId id="275" r:id="rId11"/>
    <p:sldId id="276" r:id="rId12"/>
    <p:sldId id="274" r:id="rId13"/>
    <p:sldId id="257" r:id="rId14"/>
    <p:sldId id="267" r:id="rId15"/>
    <p:sldId id="266" r:id="rId16"/>
    <p:sldId id="262" r:id="rId17"/>
    <p:sldId id="264" r:id="rId18"/>
    <p:sldId id="265" r:id="rId19"/>
    <p:sldId id="278" r:id="rId20"/>
    <p:sldId id="279" r:id="rId21"/>
    <p:sldId id="282" r:id="rId22"/>
    <p:sldId id="277" r:id="rId23"/>
    <p:sldId id="280" r:id="rId24"/>
    <p:sldId id="288" r:id="rId25"/>
    <p:sldId id="281" r:id="rId26"/>
    <p:sldId id="283" r:id="rId27"/>
    <p:sldId id="284" r:id="rId28"/>
    <p:sldId id="286" r:id="rId29"/>
    <p:sldId id="285" r:id="rId30"/>
    <p:sldId id="287" r:id="rId31"/>
    <p:sldId id="292" r:id="rId32"/>
    <p:sldId id="293" r:id="rId33"/>
    <p:sldId id="294" r:id="rId34"/>
    <p:sldId id="289" r:id="rId35"/>
    <p:sldId id="290" r:id="rId36"/>
    <p:sldId id="291" r:id="rId37"/>
    <p:sldId id="295" r:id="rId38"/>
    <p:sldId id="296" r:id="rId39"/>
    <p:sldId id="303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20" autoAdjust="0"/>
  </p:normalViewPr>
  <p:slideViewPr>
    <p:cSldViewPr snapToGrid="0">
      <p:cViewPr>
        <p:scale>
          <a:sx n="70" d="100"/>
          <a:sy n="70" d="100"/>
        </p:scale>
        <p:origin x="-185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7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am&#225;s\Google%20Drive\MUNKA_HU\NEER_2\tanulmany_tipologia\osszesito_v02_hivnel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Tam&#225;s\Google%20Drive\MUNKA_HU\NEER_2\tanulmany_tipologia\osszesito_v02_hivnel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Tam&#225;s\Google%20Drive\MUNKA_HU\NEER_2\tanulmany_tipologia\osszesito_v02_hivnel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Formanek%20Laszlo\Documents\&#201;MI_2015\Lakoss&#225;gi_tipol&#243;gia\Tanulm&#225;nyhoz_K&#246;lts&#233;g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Formanek%20Laszlo\Documents\&#201;MI_2015\Lakoss&#225;gi_tipol&#243;gia\Tanulm&#225;nyhoz_K&#246;lts&#233;g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Formanek%20Laszlo\Documents\&#201;MI_2015\Lakoss&#225;gi_tipol&#243;gia\Tanulm&#225;nyhoz_K&#246;lts&#233;g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1800"/>
              <a:t>Összesített energetikai</a:t>
            </a:r>
            <a:r>
              <a:rPr lang="hu-HU" sz="1800" baseline="0"/>
              <a:t> jellemző</a:t>
            </a:r>
            <a:r>
              <a:rPr lang="en-US" sz="1800"/>
              <a:t>, </a:t>
            </a:r>
            <a:r>
              <a:rPr lang="hu-HU" sz="1800"/>
              <a:t>felmérés és modellezett</a:t>
            </a:r>
            <a:r>
              <a:rPr lang="hu-HU" sz="1800" baseline="0"/>
              <a:t> esetben</a:t>
            </a:r>
            <a:r>
              <a:rPr lang="hu-HU" sz="1800"/>
              <a:t>, </a:t>
            </a:r>
            <a:r>
              <a:rPr lang="en-US" sz="1800"/>
              <a:t>eredeti állapot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EP (felmérés)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felmeres!$A$4:$A$26</c:f>
              <c:strCache>
                <c:ptCount val="23"/>
                <c:pt idx="0">
                  <c:v>1. típus</c:v>
                </c:pt>
                <c:pt idx="1">
                  <c:v>2. típus</c:v>
                </c:pt>
                <c:pt idx="2">
                  <c:v>3. típus</c:v>
                </c:pt>
                <c:pt idx="3">
                  <c:v>4. típus</c:v>
                </c:pt>
                <c:pt idx="4">
                  <c:v>5. típus</c:v>
                </c:pt>
                <c:pt idx="5">
                  <c:v>6. típus</c:v>
                </c:pt>
                <c:pt idx="6">
                  <c:v>7. típus</c:v>
                </c:pt>
                <c:pt idx="7">
                  <c:v>8. típus</c:v>
                </c:pt>
                <c:pt idx="8">
                  <c:v>9. típus</c:v>
                </c:pt>
                <c:pt idx="9">
                  <c:v>10. típus</c:v>
                </c:pt>
                <c:pt idx="10">
                  <c:v>11. típus</c:v>
                </c:pt>
                <c:pt idx="11">
                  <c:v>12. típus</c:v>
                </c:pt>
                <c:pt idx="12">
                  <c:v>13. típus</c:v>
                </c:pt>
                <c:pt idx="13">
                  <c:v>14. típus</c:v>
                </c:pt>
                <c:pt idx="14">
                  <c:v>15. típus</c:v>
                </c:pt>
                <c:pt idx="15">
                  <c:v>16. típus</c:v>
                </c:pt>
                <c:pt idx="16">
                  <c:v>17. típus</c:v>
                </c:pt>
                <c:pt idx="17">
                  <c:v>18. típus</c:v>
                </c:pt>
                <c:pt idx="18">
                  <c:v>19. típus</c:v>
                </c:pt>
                <c:pt idx="19">
                  <c:v>20. típus</c:v>
                </c:pt>
                <c:pt idx="20">
                  <c:v>21. típus</c:v>
                </c:pt>
                <c:pt idx="21">
                  <c:v>22. típus</c:v>
                </c:pt>
                <c:pt idx="22">
                  <c:v>23. típus</c:v>
                </c:pt>
              </c:strCache>
            </c:strRef>
          </c:cat>
          <c:val>
            <c:numRef>
              <c:f>felmeres!$K$4:$K$26</c:f>
              <c:numCache>
                <c:formatCode>0.00</c:formatCode>
                <c:ptCount val="23"/>
                <c:pt idx="0">
                  <c:v>452.65814457831328</c:v>
                </c:pt>
                <c:pt idx="1">
                  <c:v>443.99027668396235</c:v>
                </c:pt>
                <c:pt idx="2">
                  <c:v>412.33477825203227</c:v>
                </c:pt>
                <c:pt idx="3">
                  <c:v>398.36282540000008</c:v>
                </c:pt>
                <c:pt idx="4">
                  <c:v>423.61847923809523</c:v>
                </c:pt>
                <c:pt idx="5">
                  <c:v>339.15478765079376</c:v>
                </c:pt>
                <c:pt idx="6">
                  <c:v>348.9843142155172</c:v>
                </c:pt>
                <c:pt idx="7">
                  <c:v>255.04995014999997</c:v>
                </c:pt>
                <c:pt idx="8">
                  <c:v>245.05747301075274</c:v>
                </c:pt>
                <c:pt idx="9">
                  <c:v>185.32742923529426</c:v>
                </c:pt>
                <c:pt idx="10">
                  <c:v>164.01312464285712</c:v>
                </c:pt>
                <c:pt idx="11">
                  <c:v>153.67670487499998</c:v>
                </c:pt>
                <c:pt idx="12">
                  <c:v>327.6228342857143</c:v>
                </c:pt>
                <c:pt idx="13">
                  <c:v>271.57741644736842</c:v>
                </c:pt>
                <c:pt idx="14">
                  <c:v>181.68440768181819</c:v>
                </c:pt>
                <c:pt idx="15">
                  <c:v>112.69593236363633</c:v>
                </c:pt>
                <c:pt idx="16">
                  <c:v>258.6374538</c:v>
                </c:pt>
                <c:pt idx="17">
                  <c:v>226.63288196923077</c:v>
                </c:pt>
                <c:pt idx="18">
                  <c:v>216.85184472413792</c:v>
                </c:pt>
                <c:pt idx="19">
                  <c:v>174.65607499999996</c:v>
                </c:pt>
                <c:pt idx="20">
                  <c:v>168.62824719101121</c:v>
                </c:pt>
                <c:pt idx="21">
                  <c:v>126.35104204651159</c:v>
                </c:pt>
                <c:pt idx="22">
                  <c:v>110.86536511111115</c:v>
                </c:pt>
              </c:numCache>
            </c:numRef>
          </c:val>
        </c:ser>
        <c:ser>
          <c:idx val="1"/>
          <c:order val="1"/>
          <c:tx>
            <c:v>EP (modellezés)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felmeres!$A$4:$A$26</c:f>
              <c:strCache>
                <c:ptCount val="23"/>
                <c:pt idx="0">
                  <c:v>1. típus</c:v>
                </c:pt>
                <c:pt idx="1">
                  <c:v>2. típus</c:v>
                </c:pt>
                <c:pt idx="2">
                  <c:v>3. típus</c:v>
                </c:pt>
                <c:pt idx="3">
                  <c:v>4. típus</c:v>
                </c:pt>
                <c:pt idx="4">
                  <c:v>5. típus</c:v>
                </c:pt>
                <c:pt idx="5">
                  <c:v>6. típus</c:v>
                </c:pt>
                <c:pt idx="6">
                  <c:v>7. típus</c:v>
                </c:pt>
                <c:pt idx="7">
                  <c:v>8. típus</c:v>
                </c:pt>
                <c:pt idx="8">
                  <c:v>9. típus</c:v>
                </c:pt>
                <c:pt idx="9">
                  <c:v>10. típus</c:v>
                </c:pt>
                <c:pt idx="10">
                  <c:v>11. típus</c:v>
                </c:pt>
                <c:pt idx="11">
                  <c:v>12. típus</c:v>
                </c:pt>
                <c:pt idx="12">
                  <c:v>13. típus</c:v>
                </c:pt>
                <c:pt idx="13">
                  <c:v>14. típus</c:v>
                </c:pt>
                <c:pt idx="14">
                  <c:v>15. típus</c:v>
                </c:pt>
                <c:pt idx="15">
                  <c:v>16. típus</c:v>
                </c:pt>
                <c:pt idx="16">
                  <c:v>17. típus</c:v>
                </c:pt>
                <c:pt idx="17">
                  <c:v>18. típus</c:v>
                </c:pt>
                <c:pt idx="18">
                  <c:v>19. típus</c:v>
                </c:pt>
                <c:pt idx="19">
                  <c:v>20. típus</c:v>
                </c:pt>
                <c:pt idx="20">
                  <c:v>21. típus</c:v>
                </c:pt>
                <c:pt idx="21">
                  <c:v>22. típus</c:v>
                </c:pt>
                <c:pt idx="22">
                  <c:v>23. típus</c:v>
                </c:pt>
              </c:strCache>
            </c:strRef>
          </c:cat>
          <c:val>
            <c:numRef>
              <c:f>energopt!$K$4:$K$26</c:f>
              <c:numCache>
                <c:formatCode>0.00</c:formatCode>
                <c:ptCount val="23"/>
                <c:pt idx="0">
                  <c:v>462.87</c:v>
                </c:pt>
                <c:pt idx="1">
                  <c:v>484.9</c:v>
                </c:pt>
                <c:pt idx="2">
                  <c:v>469.16</c:v>
                </c:pt>
                <c:pt idx="3">
                  <c:v>441.53</c:v>
                </c:pt>
                <c:pt idx="4">
                  <c:v>474.46999999999997</c:v>
                </c:pt>
                <c:pt idx="5">
                  <c:v>374.56</c:v>
                </c:pt>
                <c:pt idx="6">
                  <c:v>392.97999999999996</c:v>
                </c:pt>
                <c:pt idx="7">
                  <c:v>298.31</c:v>
                </c:pt>
                <c:pt idx="8">
                  <c:v>239.46</c:v>
                </c:pt>
                <c:pt idx="9">
                  <c:v>171.1</c:v>
                </c:pt>
                <c:pt idx="10">
                  <c:v>139.13999999999999</c:v>
                </c:pt>
                <c:pt idx="11">
                  <c:v>121.61</c:v>
                </c:pt>
                <c:pt idx="12">
                  <c:v>350.56</c:v>
                </c:pt>
                <c:pt idx="13">
                  <c:v>288.63</c:v>
                </c:pt>
                <c:pt idx="14">
                  <c:v>164.32000000000002</c:v>
                </c:pt>
                <c:pt idx="15">
                  <c:v>110.26</c:v>
                </c:pt>
                <c:pt idx="16">
                  <c:v>324.41999999999996</c:v>
                </c:pt>
                <c:pt idx="17">
                  <c:v>284.42999999999995</c:v>
                </c:pt>
                <c:pt idx="18">
                  <c:v>269.26</c:v>
                </c:pt>
                <c:pt idx="19">
                  <c:v>195.79</c:v>
                </c:pt>
                <c:pt idx="20">
                  <c:v>195.76</c:v>
                </c:pt>
                <c:pt idx="21">
                  <c:v>111.72</c:v>
                </c:pt>
                <c:pt idx="22">
                  <c:v>105.58</c:v>
                </c:pt>
              </c:numCache>
            </c:numRef>
          </c:val>
        </c:ser>
        <c:dLbls/>
        <c:axId val="51967104"/>
        <c:axId val="51968640"/>
      </c:barChart>
      <c:catAx>
        <c:axId val="5196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968640"/>
        <c:crosses val="autoZero"/>
        <c:auto val="1"/>
        <c:lblAlgn val="ctr"/>
        <c:lblOffset val="100"/>
      </c:catAx>
      <c:valAx>
        <c:axId val="51968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/>
                  <a:t>E</a:t>
                </a:r>
                <a:r>
                  <a:rPr lang="hu-HU" baseline="-25000"/>
                  <a:t>P</a:t>
                </a:r>
                <a:r>
                  <a:rPr lang="hu-HU" baseline="0"/>
                  <a:t> </a:t>
                </a:r>
                <a:r>
                  <a:rPr lang="en-US"/>
                  <a:t>[kWh/(m</a:t>
                </a:r>
                <a:r>
                  <a:rPr lang="en-US" baseline="30000"/>
                  <a:t>2</a:t>
                </a:r>
                <a:r>
                  <a:rPr lang="en-US"/>
                  <a:t>év)]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96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1800"/>
              <a:t>Fajlagos CO2 emisszió</a:t>
            </a:r>
            <a:r>
              <a:rPr lang="en-US" sz="1800"/>
              <a:t>, </a:t>
            </a:r>
            <a:r>
              <a:rPr lang="hu-HU" sz="1800"/>
              <a:t>felmérés és modellezett esetben, </a:t>
            </a:r>
            <a:r>
              <a:rPr lang="en-US" sz="1800"/>
              <a:t>eredeti állapot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CO2 (felmérés)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felmeres!$A$4:$A$26</c:f>
              <c:strCache>
                <c:ptCount val="23"/>
                <c:pt idx="0">
                  <c:v>1. típus</c:v>
                </c:pt>
                <c:pt idx="1">
                  <c:v>2. típus</c:v>
                </c:pt>
                <c:pt idx="2">
                  <c:v>3. típus</c:v>
                </c:pt>
                <c:pt idx="3">
                  <c:v>4. típus</c:v>
                </c:pt>
                <c:pt idx="4">
                  <c:v>5. típus</c:v>
                </c:pt>
                <c:pt idx="5">
                  <c:v>6. típus</c:v>
                </c:pt>
                <c:pt idx="6">
                  <c:v>7. típus</c:v>
                </c:pt>
                <c:pt idx="7">
                  <c:v>8. típus</c:v>
                </c:pt>
                <c:pt idx="8">
                  <c:v>9. típus</c:v>
                </c:pt>
                <c:pt idx="9">
                  <c:v>10. típus</c:v>
                </c:pt>
                <c:pt idx="10">
                  <c:v>11. típus</c:v>
                </c:pt>
                <c:pt idx="11">
                  <c:v>12. típus</c:v>
                </c:pt>
                <c:pt idx="12">
                  <c:v>13. típus</c:v>
                </c:pt>
                <c:pt idx="13">
                  <c:v>14. típus</c:v>
                </c:pt>
                <c:pt idx="14">
                  <c:v>15. típus</c:v>
                </c:pt>
                <c:pt idx="15">
                  <c:v>16. típus</c:v>
                </c:pt>
                <c:pt idx="16">
                  <c:v>17. típus</c:v>
                </c:pt>
                <c:pt idx="17">
                  <c:v>18. típus</c:v>
                </c:pt>
                <c:pt idx="18">
                  <c:v>19. típus</c:v>
                </c:pt>
                <c:pt idx="19">
                  <c:v>20. típus</c:v>
                </c:pt>
                <c:pt idx="20">
                  <c:v>21. típus</c:v>
                </c:pt>
                <c:pt idx="21">
                  <c:v>22. típus</c:v>
                </c:pt>
                <c:pt idx="22">
                  <c:v>23. típus</c:v>
                </c:pt>
              </c:strCache>
            </c:strRef>
          </c:cat>
          <c:val>
            <c:numRef>
              <c:f>felmeres!$L$4:$L$26</c:f>
              <c:numCache>
                <c:formatCode>0.00</c:formatCode>
                <c:ptCount val="23"/>
                <c:pt idx="0">
                  <c:v>72.767894736842095</c:v>
                </c:pt>
                <c:pt idx="1">
                  <c:v>110.43543269230761</c:v>
                </c:pt>
                <c:pt idx="2">
                  <c:v>64.921176470588222</c:v>
                </c:pt>
                <c:pt idx="3">
                  <c:v>64.805339805825199</c:v>
                </c:pt>
                <c:pt idx="4">
                  <c:v>97.572757352941153</c:v>
                </c:pt>
                <c:pt idx="5">
                  <c:v>58.105555555555554</c:v>
                </c:pt>
                <c:pt idx="6">
                  <c:v>54.285862068965507</c:v>
                </c:pt>
                <c:pt idx="7">
                  <c:v>44.031500000000001</c:v>
                </c:pt>
                <c:pt idx="8">
                  <c:v>44.965268817204304</c:v>
                </c:pt>
                <c:pt idx="9">
                  <c:v>36.616617647058831</c:v>
                </c:pt>
                <c:pt idx="10">
                  <c:v>28.06111111111111</c:v>
                </c:pt>
                <c:pt idx="11">
                  <c:v>27.37916666666667</c:v>
                </c:pt>
                <c:pt idx="12">
                  <c:v>60.114242424242406</c:v>
                </c:pt>
                <c:pt idx="13">
                  <c:v>48.658767123287653</c:v>
                </c:pt>
                <c:pt idx="14">
                  <c:v>36.549523809523812</c:v>
                </c:pt>
                <c:pt idx="15">
                  <c:v>22.537272727272729</c:v>
                </c:pt>
                <c:pt idx="16">
                  <c:v>52.743333333333368</c:v>
                </c:pt>
                <c:pt idx="17">
                  <c:v>47.716535433070888</c:v>
                </c:pt>
                <c:pt idx="18">
                  <c:v>45.794000000000004</c:v>
                </c:pt>
                <c:pt idx="19">
                  <c:v>40.601847133757943</c:v>
                </c:pt>
                <c:pt idx="20">
                  <c:v>38.952558139534887</c:v>
                </c:pt>
                <c:pt idx="21">
                  <c:v>26.40475</c:v>
                </c:pt>
                <c:pt idx="22">
                  <c:v>21.902307692307687</c:v>
                </c:pt>
              </c:numCache>
            </c:numRef>
          </c:val>
        </c:ser>
        <c:ser>
          <c:idx val="1"/>
          <c:order val="1"/>
          <c:tx>
            <c:v>CO2 (modellezés)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felmeres!$A$4:$A$26</c:f>
              <c:strCache>
                <c:ptCount val="23"/>
                <c:pt idx="0">
                  <c:v>1. típus</c:v>
                </c:pt>
                <c:pt idx="1">
                  <c:v>2. típus</c:v>
                </c:pt>
                <c:pt idx="2">
                  <c:v>3. típus</c:v>
                </c:pt>
                <c:pt idx="3">
                  <c:v>4. típus</c:v>
                </c:pt>
                <c:pt idx="4">
                  <c:v>5. típus</c:v>
                </c:pt>
                <c:pt idx="5">
                  <c:v>6. típus</c:v>
                </c:pt>
                <c:pt idx="6">
                  <c:v>7. típus</c:v>
                </c:pt>
                <c:pt idx="7">
                  <c:v>8. típus</c:v>
                </c:pt>
                <c:pt idx="8">
                  <c:v>9. típus</c:v>
                </c:pt>
                <c:pt idx="9">
                  <c:v>10. típus</c:v>
                </c:pt>
                <c:pt idx="10">
                  <c:v>11. típus</c:v>
                </c:pt>
                <c:pt idx="11">
                  <c:v>12. típus</c:v>
                </c:pt>
                <c:pt idx="12">
                  <c:v>13. típus</c:v>
                </c:pt>
                <c:pt idx="13">
                  <c:v>14. típus</c:v>
                </c:pt>
                <c:pt idx="14">
                  <c:v>15. típus</c:v>
                </c:pt>
                <c:pt idx="15">
                  <c:v>16. típus</c:v>
                </c:pt>
                <c:pt idx="16">
                  <c:v>17. típus</c:v>
                </c:pt>
                <c:pt idx="17">
                  <c:v>18. típus</c:v>
                </c:pt>
                <c:pt idx="18">
                  <c:v>19. típus</c:v>
                </c:pt>
                <c:pt idx="19">
                  <c:v>20. típus</c:v>
                </c:pt>
                <c:pt idx="20">
                  <c:v>21. típus</c:v>
                </c:pt>
                <c:pt idx="21">
                  <c:v>22. típus</c:v>
                </c:pt>
                <c:pt idx="22">
                  <c:v>23. típus</c:v>
                </c:pt>
              </c:strCache>
            </c:strRef>
          </c:cat>
          <c:val>
            <c:numRef>
              <c:f>energopt!$L$4:$L$26</c:f>
              <c:numCache>
                <c:formatCode>0.00</c:formatCode>
                <c:ptCount val="23"/>
                <c:pt idx="0">
                  <c:v>93.960000000000008</c:v>
                </c:pt>
                <c:pt idx="1">
                  <c:v>98.4</c:v>
                </c:pt>
                <c:pt idx="2">
                  <c:v>94.81</c:v>
                </c:pt>
                <c:pt idx="3">
                  <c:v>89.19</c:v>
                </c:pt>
                <c:pt idx="4">
                  <c:v>95.86999999999999</c:v>
                </c:pt>
                <c:pt idx="5">
                  <c:v>75.7</c:v>
                </c:pt>
                <c:pt idx="6">
                  <c:v>79.33</c:v>
                </c:pt>
                <c:pt idx="7">
                  <c:v>60.28</c:v>
                </c:pt>
                <c:pt idx="8">
                  <c:v>48.15</c:v>
                </c:pt>
                <c:pt idx="9">
                  <c:v>34.44</c:v>
                </c:pt>
                <c:pt idx="10">
                  <c:v>27.84</c:v>
                </c:pt>
                <c:pt idx="11">
                  <c:v>24.439999999999998</c:v>
                </c:pt>
                <c:pt idx="12">
                  <c:v>70.709999999999994</c:v>
                </c:pt>
                <c:pt idx="13">
                  <c:v>58.13</c:v>
                </c:pt>
                <c:pt idx="14">
                  <c:v>32.9</c:v>
                </c:pt>
                <c:pt idx="15">
                  <c:v>21.919999999999998</c:v>
                </c:pt>
                <c:pt idx="16">
                  <c:v>65.84</c:v>
                </c:pt>
                <c:pt idx="17">
                  <c:v>57.74</c:v>
                </c:pt>
                <c:pt idx="18">
                  <c:v>54.660000000000004</c:v>
                </c:pt>
                <c:pt idx="19">
                  <c:v>43.54</c:v>
                </c:pt>
                <c:pt idx="20">
                  <c:v>42.260000000000005</c:v>
                </c:pt>
                <c:pt idx="21">
                  <c:v>22.22</c:v>
                </c:pt>
                <c:pt idx="22">
                  <c:v>21.32</c:v>
                </c:pt>
              </c:numCache>
            </c:numRef>
          </c:val>
        </c:ser>
        <c:dLbls/>
        <c:axId val="57278848"/>
        <c:axId val="57280384"/>
      </c:barChart>
      <c:catAx>
        <c:axId val="57278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7280384"/>
        <c:crosses val="autoZero"/>
        <c:auto val="1"/>
        <c:lblAlgn val="ctr"/>
        <c:lblOffset val="100"/>
      </c:catAx>
      <c:valAx>
        <c:axId val="57280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/>
                  <a:t>CO2</a:t>
                </a:r>
                <a:r>
                  <a:rPr lang="en-US"/>
                  <a:t> [k</a:t>
                </a:r>
                <a:r>
                  <a:rPr lang="hu-HU"/>
                  <a:t>g</a:t>
                </a:r>
                <a:r>
                  <a:rPr lang="en-US"/>
                  <a:t>/(m2év)]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727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1600"/>
              <a:t>Összesített energetikai</a:t>
            </a:r>
            <a:r>
              <a:rPr lang="hu-HU" sz="1600" baseline="0"/>
              <a:t> jellemző</a:t>
            </a:r>
            <a:r>
              <a:rPr lang="en-US" sz="1600"/>
              <a:t>, </a:t>
            </a:r>
            <a:r>
              <a:rPr lang="hu-HU" sz="1600"/>
              <a:t>NÉES modellezés és NÉER2 felmérés, </a:t>
            </a:r>
            <a:r>
              <a:rPr lang="en-US" sz="1600"/>
              <a:t>eredeti állapot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EP NÉES modellezés)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felmeres!$A$4:$A$26</c:f>
              <c:strCache>
                <c:ptCount val="23"/>
                <c:pt idx="0">
                  <c:v>1. típus</c:v>
                </c:pt>
                <c:pt idx="1">
                  <c:v>2. típus</c:v>
                </c:pt>
                <c:pt idx="2">
                  <c:v>3. típus</c:v>
                </c:pt>
                <c:pt idx="3">
                  <c:v>4. típus</c:v>
                </c:pt>
                <c:pt idx="4">
                  <c:v>5. típus</c:v>
                </c:pt>
                <c:pt idx="5">
                  <c:v>6. típus</c:v>
                </c:pt>
                <c:pt idx="6">
                  <c:v>7. típus</c:v>
                </c:pt>
                <c:pt idx="7">
                  <c:v>8. típus</c:v>
                </c:pt>
                <c:pt idx="8">
                  <c:v>9. típus</c:v>
                </c:pt>
                <c:pt idx="9">
                  <c:v>10. típus</c:v>
                </c:pt>
                <c:pt idx="10">
                  <c:v>11. típus</c:v>
                </c:pt>
                <c:pt idx="11">
                  <c:v>12. típus</c:v>
                </c:pt>
                <c:pt idx="12">
                  <c:v>13. típus</c:v>
                </c:pt>
                <c:pt idx="13">
                  <c:v>14. típus</c:v>
                </c:pt>
                <c:pt idx="14">
                  <c:v>15. típus</c:v>
                </c:pt>
                <c:pt idx="15">
                  <c:v>16. típus</c:v>
                </c:pt>
                <c:pt idx="16">
                  <c:v>17. típus</c:v>
                </c:pt>
                <c:pt idx="17">
                  <c:v>18. típus</c:v>
                </c:pt>
                <c:pt idx="18">
                  <c:v>19. típus</c:v>
                </c:pt>
                <c:pt idx="19">
                  <c:v>20. típus</c:v>
                </c:pt>
                <c:pt idx="20">
                  <c:v>21. típus</c:v>
                </c:pt>
                <c:pt idx="21">
                  <c:v>22. típus</c:v>
                </c:pt>
                <c:pt idx="22">
                  <c:v>23. típus</c:v>
                </c:pt>
              </c:strCache>
            </c:strRef>
          </c:cat>
          <c:val>
            <c:numRef>
              <c:f>NÉES!$N$4:$N$18</c:f>
              <c:numCache>
                <c:formatCode>General</c:formatCode>
                <c:ptCount val="15"/>
                <c:pt idx="0">
                  <c:v>551</c:v>
                </c:pt>
                <c:pt idx="1">
                  <c:v>408</c:v>
                </c:pt>
                <c:pt idx="2">
                  <c:v>517</c:v>
                </c:pt>
                <c:pt idx="3">
                  <c:v>405</c:v>
                </c:pt>
                <c:pt idx="4">
                  <c:v>336</c:v>
                </c:pt>
                <c:pt idx="5">
                  <c:v>227</c:v>
                </c:pt>
                <c:pt idx="6">
                  <c:v>173</c:v>
                </c:pt>
                <c:pt idx="7">
                  <c:v>312</c:v>
                </c:pt>
                <c:pt idx="8">
                  <c:v>125</c:v>
                </c:pt>
                <c:pt idx="9">
                  <c:v>344</c:v>
                </c:pt>
                <c:pt idx="10">
                  <c:v>299</c:v>
                </c:pt>
                <c:pt idx="11">
                  <c:v>244</c:v>
                </c:pt>
                <c:pt idx="12">
                  <c:v>218</c:v>
                </c:pt>
                <c:pt idx="13">
                  <c:v>200</c:v>
                </c:pt>
                <c:pt idx="14">
                  <c:v>100</c:v>
                </c:pt>
              </c:numCache>
            </c:numRef>
          </c:val>
        </c:ser>
        <c:ser>
          <c:idx val="1"/>
          <c:order val="1"/>
          <c:tx>
            <c:v>EP (felmérés)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felmeres!$A$4:$A$26</c:f>
              <c:strCache>
                <c:ptCount val="23"/>
                <c:pt idx="0">
                  <c:v>1. típus</c:v>
                </c:pt>
                <c:pt idx="1">
                  <c:v>2. típus</c:v>
                </c:pt>
                <c:pt idx="2">
                  <c:v>3. típus</c:v>
                </c:pt>
                <c:pt idx="3">
                  <c:v>4. típus</c:v>
                </c:pt>
                <c:pt idx="4">
                  <c:v>5. típus</c:v>
                </c:pt>
                <c:pt idx="5">
                  <c:v>6. típus</c:v>
                </c:pt>
                <c:pt idx="6">
                  <c:v>7. típus</c:v>
                </c:pt>
                <c:pt idx="7">
                  <c:v>8. típus</c:v>
                </c:pt>
                <c:pt idx="8">
                  <c:v>9. típus</c:v>
                </c:pt>
                <c:pt idx="9">
                  <c:v>10. típus</c:v>
                </c:pt>
                <c:pt idx="10">
                  <c:v>11. típus</c:v>
                </c:pt>
                <c:pt idx="11">
                  <c:v>12. típus</c:v>
                </c:pt>
                <c:pt idx="12">
                  <c:v>13. típus</c:v>
                </c:pt>
                <c:pt idx="13">
                  <c:v>14. típus</c:v>
                </c:pt>
                <c:pt idx="14">
                  <c:v>15. típus</c:v>
                </c:pt>
                <c:pt idx="15">
                  <c:v>16. típus</c:v>
                </c:pt>
                <c:pt idx="16">
                  <c:v>17. típus</c:v>
                </c:pt>
                <c:pt idx="17">
                  <c:v>18. típus</c:v>
                </c:pt>
                <c:pt idx="18">
                  <c:v>19. típus</c:v>
                </c:pt>
                <c:pt idx="19">
                  <c:v>20. típus</c:v>
                </c:pt>
                <c:pt idx="20">
                  <c:v>21. típus</c:v>
                </c:pt>
                <c:pt idx="21">
                  <c:v>22. típus</c:v>
                </c:pt>
                <c:pt idx="22">
                  <c:v>23. típus</c:v>
                </c:pt>
              </c:strCache>
            </c:strRef>
          </c:cat>
          <c:val>
            <c:numRef>
              <c:f>NÉES!$O$4:$O$18</c:f>
              <c:numCache>
                <c:formatCode>0.00</c:formatCode>
                <c:ptCount val="15"/>
                <c:pt idx="0">
                  <c:v>412.33477825203227</c:v>
                </c:pt>
                <c:pt idx="1">
                  <c:v>412.33477825203227</c:v>
                </c:pt>
                <c:pt idx="2">
                  <c:v>387.04536409629628</c:v>
                </c:pt>
                <c:pt idx="3">
                  <c:v>387.04536409629628</c:v>
                </c:pt>
                <c:pt idx="4" formatCode="General">
                  <c:v>302.0171321827587</c:v>
                </c:pt>
                <c:pt idx="5" formatCode="General">
                  <c:v>215.19245112302343</c:v>
                </c:pt>
                <c:pt idx="6" formatCode="General">
                  <c:v>158.84491475892858</c:v>
                </c:pt>
                <c:pt idx="7">
                  <c:v>260.2948861383004</c:v>
                </c:pt>
                <c:pt idx="8">
                  <c:v>112.69593236363633</c:v>
                </c:pt>
                <c:pt idx="9">
                  <c:v>258.6374538</c:v>
                </c:pt>
                <c:pt idx="10">
                  <c:v>176.49196200787119</c:v>
                </c:pt>
                <c:pt idx="11">
                  <c:v>216.85184472413792</c:v>
                </c:pt>
                <c:pt idx="12">
                  <c:v>174.65607499999996</c:v>
                </c:pt>
                <c:pt idx="13">
                  <c:v>168.62824719101121</c:v>
                </c:pt>
                <c:pt idx="14">
                  <c:v>110.86536511111115</c:v>
                </c:pt>
              </c:numCache>
            </c:numRef>
          </c:val>
        </c:ser>
        <c:dLbls/>
        <c:axId val="57322880"/>
        <c:axId val="57341056"/>
      </c:barChart>
      <c:catAx>
        <c:axId val="57322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7341056"/>
        <c:crosses val="autoZero"/>
        <c:auto val="1"/>
        <c:lblAlgn val="ctr"/>
        <c:lblOffset val="100"/>
      </c:catAx>
      <c:valAx>
        <c:axId val="57341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/>
                  <a:t>E</a:t>
                </a:r>
                <a:r>
                  <a:rPr lang="hu-HU" baseline="-25000"/>
                  <a:t>P</a:t>
                </a:r>
                <a:r>
                  <a:rPr lang="hu-HU" baseline="0"/>
                  <a:t> </a:t>
                </a:r>
                <a:r>
                  <a:rPr lang="en-US"/>
                  <a:t>[kWh/(m</a:t>
                </a:r>
                <a:r>
                  <a:rPr lang="en-US" baseline="30000"/>
                  <a:t>2</a:t>
                </a:r>
                <a:r>
                  <a:rPr lang="en-US"/>
                  <a:t>év)]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73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800"/>
            </a:pPr>
            <a:r>
              <a:rPr lang="hu-HU" sz="1800"/>
              <a:t>Fajlagos megtakarítás, össz primer eneriára számolva, fűtött alapterületre vetítve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'kompl tipus beruházás'!$L$2</c:f>
              <c:strCache>
                <c:ptCount val="1"/>
                <c:pt idx="0">
                  <c:v>TNM 2006-os követelmény szerinti felújítás</c:v>
                </c:pt>
              </c:strCache>
            </c:strRef>
          </c:tx>
          <c:cat>
            <c:strRef>
              <c:f>'kompl tipus beruházás'!$K$3:$K$25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beruházás'!$L$3:$L$25</c:f>
              <c:numCache>
                <c:formatCode>#,##0.00</c:formatCode>
                <c:ptCount val="23"/>
                <c:pt idx="0">
                  <c:v>263.13</c:v>
                </c:pt>
                <c:pt idx="1">
                  <c:v>263.13</c:v>
                </c:pt>
                <c:pt idx="2">
                  <c:v>284.14000000000004</c:v>
                </c:pt>
                <c:pt idx="3">
                  <c:v>239.21999999999991</c:v>
                </c:pt>
                <c:pt idx="4">
                  <c:v>266.44000000000005</c:v>
                </c:pt>
                <c:pt idx="5">
                  <c:v>188.89000000000001</c:v>
                </c:pt>
                <c:pt idx="6">
                  <c:v>197.02</c:v>
                </c:pt>
                <c:pt idx="7">
                  <c:v>132.19</c:v>
                </c:pt>
                <c:pt idx="8">
                  <c:v>61.97</c:v>
                </c:pt>
                <c:pt idx="9">
                  <c:v>26.359999999999992</c:v>
                </c:pt>
                <c:pt idx="10">
                  <c:v>8.3199999999999861</c:v>
                </c:pt>
                <c:pt idx="11">
                  <c:v>6.8199999999999976</c:v>
                </c:pt>
                <c:pt idx="12">
                  <c:v>211.62000000000003</c:v>
                </c:pt>
                <c:pt idx="13">
                  <c:v>156.99</c:v>
                </c:pt>
                <c:pt idx="14">
                  <c:v>36.56</c:v>
                </c:pt>
                <c:pt idx="15">
                  <c:v>7.2900000000000089</c:v>
                </c:pt>
                <c:pt idx="16">
                  <c:v>210.85000000000005</c:v>
                </c:pt>
                <c:pt idx="17">
                  <c:v>161.85000000000002</c:v>
                </c:pt>
                <c:pt idx="18">
                  <c:v>153.01999999999995</c:v>
                </c:pt>
                <c:pt idx="19">
                  <c:v>103.31000000000002</c:v>
                </c:pt>
                <c:pt idx="20">
                  <c:v>90.92</c:v>
                </c:pt>
                <c:pt idx="21">
                  <c:v>15.799999999999999</c:v>
                </c:pt>
                <c:pt idx="22">
                  <c:v>2.0699999999999892</c:v>
                </c:pt>
              </c:numCache>
            </c:numRef>
          </c:val>
        </c:ser>
        <c:ser>
          <c:idx val="1"/>
          <c:order val="1"/>
          <c:tx>
            <c:strRef>
              <c:f>'kompl tipus beruházás'!$M$2</c:f>
              <c:strCache>
                <c:ptCount val="1"/>
                <c:pt idx="0">
                  <c:v>költségoptimum szint szerinti felújítás</c:v>
                </c:pt>
              </c:strCache>
            </c:strRef>
          </c:tx>
          <c:cat>
            <c:strRef>
              <c:f>'kompl tipus beruházás'!$K$3:$K$25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beruházás'!$M$3:$M$25</c:f>
              <c:numCache>
                <c:formatCode>#,##0.00</c:formatCode>
                <c:ptCount val="23"/>
                <c:pt idx="0">
                  <c:v>341.45</c:v>
                </c:pt>
                <c:pt idx="1">
                  <c:v>341.45</c:v>
                </c:pt>
                <c:pt idx="2">
                  <c:v>353.13</c:v>
                </c:pt>
                <c:pt idx="3">
                  <c:v>325.71999999999991</c:v>
                </c:pt>
                <c:pt idx="4">
                  <c:v>355.42999999999995</c:v>
                </c:pt>
                <c:pt idx="5">
                  <c:v>307.54547634910062</c:v>
                </c:pt>
                <c:pt idx="6">
                  <c:v>282.70000000000005</c:v>
                </c:pt>
                <c:pt idx="7">
                  <c:v>198.43000000000004</c:v>
                </c:pt>
                <c:pt idx="8">
                  <c:v>124.58000000000001</c:v>
                </c:pt>
                <c:pt idx="9">
                  <c:v>76.580000000000013</c:v>
                </c:pt>
                <c:pt idx="10">
                  <c:v>25.749999999999979</c:v>
                </c:pt>
                <c:pt idx="11">
                  <c:v>21.119999999999997</c:v>
                </c:pt>
                <c:pt idx="12">
                  <c:v>242.70999999999998</c:v>
                </c:pt>
                <c:pt idx="13">
                  <c:v>198.62999999999997</c:v>
                </c:pt>
                <c:pt idx="14">
                  <c:v>66.489999999999995</c:v>
                </c:pt>
                <c:pt idx="15">
                  <c:v>21.610000000000014</c:v>
                </c:pt>
                <c:pt idx="16">
                  <c:v>224.47</c:v>
                </c:pt>
                <c:pt idx="17">
                  <c:v>204.78000000000003</c:v>
                </c:pt>
                <c:pt idx="18">
                  <c:v>194.68999999999997</c:v>
                </c:pt>
                <c:pt idx="19">
                  <c:v>117.11</c:v>
                </c:pt>
                <c:pt idx="20">
                  <c:v>107.38</c:v>
                </c:pt>
                <c:pt idx="21">
                  <c:v>29.970000000000002</c:v>
                </c:pt>
                <c:pt idx="22">
                  <c:v>16.649999999999999</c:v>
                </c:pt>
              </c:numCache>
            </c:numRef>
          </c:val>
        </c:ser>
        <c:ser>
          <c:idx val="2"/>
          <c:order val="2"/>
          <c:tx>
            <c:strRef>
              <c:f>'kompl tipus beruházás'!$N$2</c:f>
              <c:strCache>
                <c:ptCount val="1"/>
                <c:pt idx="0">
                  <c:v>költségoptimum szint szerinti felújítás + megújuló</c:v>
                </c:pt>
              </c:strCache>
            </c:strRef>
          </c:tx>
          <c:cat>
            <c:strRef>
              <c:f>'kompl tipus beruházás'!$K$3:$K$25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beruházás'!$N$3:$N$25</c:f>
              <c:numCache>
                <c:formatCode>#,##0.00</c:formatCode>
                <c:ptCount val="23"/>
                <c:pt idx="0">
                  <c:v>375.3</c:v>
                </c:pt>
                <c:pt idx="1">
                  <c:v>375.3</c:v>
                </c:pt>
                <c:pt idx="2">
                  <c:v>378.71000000000004</c:v>
                </c:pt>
                <c:pt idx="3">
                  <c:v>350.8</c:v>
                </c:pt>
                <c:pt idx="4">
                  <c:v>381.44000000000005</c:v>
                </c:pt>
                <c:pt idx="5">
                  <c:v>295.89999999999992</c:v>
                </c:pt>
                <c:pt idx="6">
                  <c:v>306.19</c:v>
                </c:pt>
                <c:pt idx="7">
                  <c:v>229.24</c:v>
                </c:pt>
                <c:pt idx="8">
                  <c:v>153.47</c:v>
                </c:pt>
                <c:pt idx="9">
                  <c:v>102.36000000000003</c:v>
                </c:pt>
                <c:pt idx="10">
                  <c:v>57.54</c:v>
                </c:pt>
                <c:pt idx="11">
                  <c:v>48.090000000000011</c:v>
                </c:pt>
                <c:pt idx="12">
                  <c:v>252.34000000000003</c:v>
                </c:pt>
                <c:pt idx="13">
                  <c:v>217.31999999999996</c:v>
                </c:pt>
                <c:pt idx="14">
                  <c:v>78.959999999999994</c:v>
                </c:pt>
                <c:pt idx="15">
                  <c:v>28.620000000000005</c:v>
                </c:pt>
                <c:pt idx="16">
                  <c:v>235.26999999999998</c:v>
                </c:pt>
                <c:pt idx="17">
                  <c:v>224.60000000000002</c:v>
                </c:pt>
                <c:pt idx="18">
                  <c:v>213.33999999999997</c:v>
                </c:pt>
                <c:pt idx="19">
                  <c:v>163.47999999999999</c:v>
                </c:pt>
                <c:pt idx="20">
                  <c:v>118.5</c:v>
                </c:pt>
                <c:pt idx="21">
                  <c:v>38.690000000000012</c:v>
                </c:pt>
                <c:pt idx="22">
                  <c:v>27.770000000000003</c:v>
                </c:pt>
              </c:numCache>
            </c:numRef>
          </c:val>
        </c:ser>
        <c:dLbls/>
        <c:axId val="57390592"/>
        <c:axId val="57392128"/>
      </c:barChart>
      <c:catAx>
        <c:axId val="57390592"/>
        <c:scaling>
          <c:orientation val="minMax"/>
        </c:scaling>
        <c:axPos val="b"/>
        <c:numFmt formatCode="General" sourceLinked="0"/>
        <c:majorTickMark val="none"/>
        <c:tickLblPos val="nextTo"/>
        <c:crossAx val="57392128"/>
        <c:crosses val="autoZero"/>
        <c:auto val="1"/>
        <c:lblAlgn val="ctr"/>
        <c:lblOffset val="100"/>
      </c:catAx>
      <c:valAx>
        <c:axId val="57392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KWh/m2</a:t>
                </a:r>
              </a:p>
            </c:rich>
          </c:tx>
        </c:title>
        <c:numFmt formatCode="#,##0.00" sourceLinked="1"/>
        <c:tickLblPos val="nextTo"/>
        <c:crossAx val="5739059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800"/>
            </a:pPr>
            <a:r>
              <a:rPr lang="hu-HU" sz="1800"/>
              <a:t>Fajlagos megtakarítás költsége, fűtött alapterületre vetítve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'kompl tipus beruházás'!$G$2</c:f>
              <c:strCache>
                <c:ptCount val="1"/>
                <c:pt idx="0">
                  <c:v>TNM 2006-os követelmény szerinti felújítás</c:v>
                </c:pt>
              </c:strCache>
            </c:strRef>
          </c:tx>
          <c:cat>
            <c:strRef>
              <c:f>'kompl tipus beruházás'!$F$3:$F$25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beruházás'!$G$3:$G$25</c:f>
              <c:numCache>
                <c:formatCode>#,##0</c:formatCode>
                <c:ptCount val="23"/>
                <c:pt idx="0">
                  <c:v>28964.862612303288</c:v>
                </c:pt>
                <c:pt idx="1">
                  <c:v>28964.862612303288</c:v>
                </c:pt>
                <c:pt idx="2">
                  <c:v>34720.132718401488</c:v>
                </c:pt>
                <c:pt idx="3">
                  <c:v>34695.482022177428</c:v>
                </c:pt>
                <c:pt idx="4">
                  <c:v>37067.972878106521</c:v>
                </c:pt>
                <c:pt idx="5">
                  <c:v>27255.121292471686</c:v>
                </c:pt>
                <c:pt idx="6">
                  <c:v>36397.258054979262</c:v>
                </c:pt>
                <c:pt idx="7">
                  <c:v>28521.439645429356</c:v>
                </c:pt>
                <c:pt idx="8">
                  <c:v>24926.156324596766</c:v>
                </c:pt>
                <c:pt idx="9">
                  <c:v>18072.965278360822</c:v>
                </c:pt>
                <c:pt idx="10">
                  <c:v>292.50027449168203</c:v>
                </c:pt>
                <c:pt idx="11">
                  <c:v>0</c:v>
                </c:pt>
                <c:pt idx="12">
                  <c:v>24540.650150257577</c:v>
                </c:pt>
                <c:pt idx="13">
                  <c:v>22713.470373048887</c:v>
                </c:pt>
                <c:pt idx="14">
                  <c:v>22917.461005653411</c:v>
                </c:pt>
                <c:pt idx="15">
                  <c:v>1365.4204029822215</c:v>
                </c:pt>
                <c:pt idx="16">
                  <c:v>26028.61759234139</c:v>
                </c:pt>
                <c:pt idx="17">
                  <c:v>27440.512794713559</c:v>
                </c:pt>
                <c:pt idx="18">
                  <c:v>35343.858692989568</c:v>
                </c:pt>
                <c:pt idx="19">
                  <c:v>20597.287724947859</c:v>
                </c:pt>
                <c:pt idx="20">
                  <c:v>21155.316564670109</c:v>
                </c:pt>
                <c:pt idx="21">
                  <c:v>15778.527304352236</c:v>
                </c:pt>
                <c:pt idx="22">
                  <c:v>3068.2136485100064</c:v>
                </c:pt>
              </c:numCache>
            </c:numRef>
          </c:val>
        </c:ser>
        <c:ser>
          <c:idx val="1"/>
          <c:order val="1"/>
          <c:tx>
            <c:strRef>
              <c:f>'kompl tipus beruházás'!$H$2</c:f>
              <c:strCache>
                <c:ptCount val="1"/>
                <c:pt idx="0">
                  <c:v>költségoptimum szint szerinti felújítás</c:v>
                </c:pt>
              </c:strCache>
            </c:strRef>
          </c:tx>
          <c:cat>
            <c:strRef>
              <c:f>'kompl tipus beruházás'!$F$3:$F$25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beruházás'!$H$3:$H$25</c:f>
              <c:numCache>
                <c:formatCode>#,##0</c:formatCode>
                <c:ptCount val="23"/>
                <c:pt idx="0">
                  <c:v>71858.046017167362</c:v>
                </c:pt>
                <c:pt idx="1">
                  <c:v>71858.046017167362</c:v>
                </c:pt>
                <c:pt idx="2">
                  <c:v>45269.265618029734</c:v>
                </c:pt>
                <c:pt idx="3">
                  <c:v>43680.492102822587</c:v>
                </c:pt>
                <c:pt idx="4">
                  <c:v>48322.760570414204</c:v>
                </c:pt>
                <c:pt idx="5">
                  <c:v>36024.129287141906</c:v>
                </c:pt>
                <c:pt idx="6">
                  <c:v>47562.98834543569</c:v>
                </c:pt>
                <c:pt idx="7">
                  <c:v>38744.787290858723</c:v>
                </c:pt>
                <c:pt idx="8">
                  <c:v>45449.078350806449</c:v>
                </c:pt>
                <c:pt idx="9">
                  <c:v>36828.540240879563</c:v>
                </c:pt>
                <c:pt idx="10">
                  <c:v>25748.595930683918</c:v>
                </c:pt>
                <c:pt idx="11">
                  <c:v>18243.437402908468</c:v>
                </c:pt>
                <c:pt idx="12">
                  <c:v>40179.94738836099</c:v>
                </c:pt>
                <c:pt idx="13">
                  <c:v>33926.749335313034</c:v>
                </c:pt>
                <c:pt idx="14">
                  <c:v>41816.675943683396</c:v>
                </c:pt>
                <c:pt idx="15">
                  <c:v>35433.274885872677</c:v>
                </c:pt>
                <c:pt idx="16">
                  <c:v>54289.792788229832</c:v>
                </c:pt>
                <c:pt idx="17">
                  <c:v>64161.680814042855</c:v>
                </c:pt>
                <c:pt idx="18">
                  <c:v>64950.997670803357</c:v>
                </c:pt>
                <c:pt idx="19">
                  <c:v>23012.603083612954</c:v>
                </c:pt>
                <c:pt idx="20">
                  <c:v>23758.573587491006</c:v>
                </c:pt>
                <c:pt idx="21">
                  <c:v>33863.015282438879</c:v>
                </c:pt>
                <c:pt idx="22">
                  <c:v>44029.024805743982</c:v>
                </c:pt>
              </c:numCache>
            </c:numRef>
          </c:val>
        </c:ser>
        <c:ser>
          <c:idx val="2"/>
          <c:order val="2"/>
          <c:tx>
            <c:strRef>
              <c:f>'kompl tipus beruházás'!$I$2</c:f>
              <c:strCache>
                <c:ptCount val="1"/>
                <c:pt idx="0">
                  <c:v>költségoptimum szint szerinti felújítás + megújuló</c:v>
                </c:pt>
              </c:strCache>
            </c:strRef>
          </c:tx>
          <c:cat>
            <c:strRef>
              <c:f>'kompl tipus beruházás'!$F$3:$F$25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beruházás'!$I$3:$I$25</c:f>
              <c:numCache>
                <c:formatCode>#,##0</c:formatCode>
                <c:ptCount val="23"/>
                <c:pt idx="0">
                  <c:v>83358.046017167362</c:v>
                </c:pt>
                <c:pt idx="1">
                  <c:v>83358.046017167362</c:v>
                </c:pt>
                <c:pt idx="2">
                  <c:v>51769.265618029734</c:v>
                </c:pt>
                <c:pt idx="3">
                  <c:v>50180.492102822587</c:v>
                </c:pt>
                <c:pt idx="4">
                  <c:v>54822.760570414204</c:v>
                </c:pt>
                <c:pt idx="5">
                  <c:v>42524.129287141906</c:v>
                </c:pt>
                <c:pt idx="6">
                  <c:v>54062.98834543569</c:v>
                </c:pt>
                <c:pt idx="7">
                  <c:v>45244.787290858723</c:v>
                </c:pt>
                <c:pt idx="8">
                  <c:v>54622.465447580631</c:v>
                </c:pt>
                <c:pt idx="9">
                  <c:v>44229.839591204407</c:v>
                </c:pt>
                <c:pt idx="10">
                  <c:v>34158.947132162655</c:v>
                </c:pt>
                <c:pt idx="11">
                  <c:v>26541.127736526942</c:v>
                </c:pt>
                <c:pt idx="12">
                  <c:v>46133.009781034139</c:v>
                </c:pt>
                <c:pt idx="13">
                  <c:v>44325.548649206699</c:v>
                </c:pt>
                <c:pt idx="14">
                  <c:v>50622.93817460318</c:v>
                </c:pt>
                <c:pt idx="15">
                  <c:v>43175.580372395336</c:v>
                </c:pt>
                <c:pt idx="16">
                  <c:v>55818.986486098242</c:v>
                </c:pt>
                <c:pt idx="17">
                  <c:v>71078.308666860758</c:v>
                </c:pt>
                <c:pt idx="18">
                  <c:v>71302.937697143148</c:v>
                </c:pt>
                <c:pt idx="19">
                  <c:v>24456.332112360567</c:v>
                </c:pt>
                <c:pt idx="20">
                  <c:v>25752.950099620739</c:v>
                </c:pt>
                <c:pt idx="21">
                  <c:v>35917.392882114225</c:v>
                </c:pt>
                <c:pt idx="22">
                  <c:v>47036.010732644863</c:v>
                </c:pt>
              </c:numCache>
            </c:numRef>
          </c:val>
        </c:ser>
        <c:dLbls/>
        <c:axId val="57428224"/>
        <c:axId val="57446400"/>
      </c:barChart>
      <c:catAx>
        <c:axId val="57428224"/>
        <c:scaling>
          <c:orientation val="minMax"/>
        </c:scaling>
        <c:axPos val="b"/>
        <c:numFmt formatCode="General" sourceLinked="0"/>
        <c:majorTickMark val="none"/>
        <c:tickLblPos val="nextTo"/>
        <c:crossAx val="57446400"/>
        <c:crosses val="autoZero"/>
        <c:auto val="1"/>
        <c:lblAlgn val="ctr"/>
        <c:lblOffset val="100"/>
      </c:catAx>
      <c:valAx>
        <c:axId val="57446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Ft/m2</a:t>
                </a:r>
              </a:p>
            </c:rich>
          </c:tx>
        </c:title>
        <c:numFmt formatCode="#,##0" sourceLinked="1"/>
        <c:tickLblPos val="nextTo"/>
        <c:crossAx val="5742822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Fajlagos megtakarítás költsége, össz primer energiára számolva 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'kompl tipus beruházás'!$B$2</c:f>
              <c:strCache>
                <c:ptCount val="1"/>
                <c:pt idx="0">
                  <c:v>TNM 2006-os követelmény szerinti felújítás</c:v>
                </c:pt>
              </c:strCache>
            </c:strRef>
          </c:tx>
          <c:cat>
            <c:strRef>
              <c:f>'kompl tipus beruházás'!$A$3:$A$25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beruházás'!$B$3:$B$25</c:f>
              <c:numCache>
                <c:formatCode>#,##0</c:formatCode>
                <c:ptCount val="23"/>
                <c:pt idx="0">
                  <c:v>110.07814621025076</c:v>
                </c:pt>
                <c:pt idx="1">
                  <c:v>110.07814621025076</c:v>
                </c:pt>
                <c:pt idx="2">
                  <c:v>122.19375208841235</c:v>
                </c:pt>
                <c:pt idx="3">
                  <c:v>145.03587501955275</c:v>
                </c:pt>
                <c:pt idx="4">
                  <c:v>139.12315297292639</c:v>
                </c:pt>
                <c:pt idx="5">
                  <c:v>144.29096983679221</c:v>
                </c:pt>
                <c:pt idx="6">
                  <c:v>184.73889988315526</c:v>
                </c:pt>
                <c:pt idx="7">
                  <c:v>215.76094746523464</c:v>
                </c:pt>
                <c:pt idx="8">
                  <c:v>402.2294065611872</c:v>
                </c:pt>
                <c:pt idx="9">
                  <c:v>685.62083757059293</c:v>
                </c:pt>
                <c:pt idx="10">
                  <c:v>35.156282991788778</c:v>
                </c:pt>
                <c:pt idx="11">
                  <c:v>0</c:v>
                </c:pt>
                <c:pt idx="12">
                  <c:v>115.96564667922492</c:v>
                </c:pt>
                <c:pt idx="13">
                  <c:v>144.68100116599078</c:v>
                </c:pt>
                <c:pt idx="14">
                  <c:v>626.84521350255488</c:v>
                </c:pt>
                <c:pt idx="15">
                  <c:v>187.30046680140191</c:v>
                </c:pt>
                <c:pt idx="16">
                  <c:v>123.44613513085791</c:v>
                </c:pt>
                <c:pt idx="17">
                  <c:v>169.54286558364873</c:v>
                </c:pt>
                <c:pt idx="18">
                  <c:v>230.97541950718585</c:v>
                </c:pt>
                <c:pt idx="19">
                  <c:v>199.37361073417722</c:v>
                </c:pt>
                <c:pt idx="20">
                  <c:v>232.68056054410593</c:v>
                </c:pt>
                <c:pt idx="21">
                  <c:v>998.64096862988856</c:v>
                </c:pt>
                <c:pt idx="22">
                  <c:v>1482.2288157053247</c:v>
                </c:pt>
              </c:numCache>
            </c:numRef>
          </c:val>
        </c:ser>
        <c:ser>
          <c:idx val="1"/>
          <c:order val="1"/>
          <c:tx>
            <c:strRef>
              <c:f>'kompl tipus beruházás'!$C$2</c:f>
              <c:strCache>
                <c:ptCount val="1"/>
                <c:pt idx="0">
                  <c:v>költségoptimum szint szerinti felújítás</c:v>
                </c:pt>
              </c:strCache>
            </c:strRef>
          </c:tx>
          <c:cat>
            <c:strRef>
              <c:f>'kompl tipus beruházás'!$A$3:$A$25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beruházás'!$C$3:$C$25</c:f>
              <c:numCache>
                <c:formatCode>#,##0</c:formatCode>
                <c:ptCount val="23"/>
                <c:pt idx="0">
                  <c:v>210.4496881451673</c:v>
                </c:pt>
                <c:pt idx="1">
                  <c:v>210.4496881451673</c:v>
                </c:pt>
                <c:pt idx="2">
                  <c:v>128.1943352817085</c:v>
                </c:pt>
                <c:pt idx="3">
                  <c:v>134.10442129074841</c:v>
                </c:pt>
                <c:pt idx="4">
                  <c:v>135.95577348680243</c:v>
                </c:pt>
                <c:pt idx="5">
                  <c:v>117.13431689773984</c:v>
                </c:pt>
                <c:pt idx="6">
                  <c:v>168.24544869273325</c:v>
                </c:pt>
                <c:pt idx="7">
                  <c:v>195.25670156155175</c:v>
                </c:pt>
                <c:pt idx="8">
                  <c:v>364.81841668651828</c:v>
                </c:pt>
                <c:pt idx="9">
                  <c:v>480.91590808147754</c:v>
                </c:pt>
                <c:pt idx="10">
                  <c:v>999.9454730362695</c:v>
                </c:pt>
                <c:pt idx="11">
                  <c:v>863.79911945589356</c:v>
                </c:pt>
                <c:pt idx="12">
                  <c:v>165.54714428066825</c:v>
                </c:pt>
                <c:pt idx="13">
                  <c:v>170.80375238037075</c:v>
                </c:pt>
                <c:pt idx="14">
                  <c:v>628.91676859201993</c:v>
                </c:pt>
                <c:pt idx="15">
                  <c:v>1639.6702862504696</c:v>
                </c:pt>
                <c:pt idx="16">
                  <c:v>241.85767714273555</c:v>
                </c:pt>
                <c:pt idx="17">
                  <c:v>313.32005476141632</c:v>
                </c:pt>
                <c:pt idx="18">
                  <c:v>333.61239750785035</c:v>
                </c:pt>
                <c:pt idx="19">
                  <c:v>196.50416773642684</c:v>
                </c:pt>
                <c:pt idx="20">
                  <c:v>221.25697138658043</c:v>
                </c:pt>
                <c:pt idx="21">
                  <c:v>1129.8970731544503</c:v>
                </c:pt>
                <c:pt idx="22">
                  <c:v>2644.3858742188581</c:v>
                </c:pt>
              </c:numCache>
            </c:numRef>
          </c:val>
        </c:ser>
        <c:ser>
          <c:idx val="2"/>
          <c:order val="2"/>
          <c:tx>
            <c:strRef>
              <c:f>'kompl tipus beruházás'!$D$2</c:f>
              <c:strCache>
                <c:ptCount val="1"/>
                <c:pt idx="0">
                  <c:v>költségoptimum szint szerinti felújítás + megújuló</c:v>
                </c:pt>
              </c:strCache>
            </c:strRef>
          </c:tx>
          <c:cat>
            <c:strRef>
              <c:f>'kompl tipus beruházás'!$A$3:$A$25</c:f>
              <c:strCache>
                <c:ptCount val="23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</c:strCache>
            </c:strRef>
          </c:cat>
          <c:val>
            <c:numRef>
              <c:f>'kompl tipus beruházás'!$D$3:$D$25</c:f>
              <c:numCache>
                <c:formatCode>#,##0</c:formatCode>
                <c:ptCount val="23"/>
                <c:pt idx="0">
                  <c:v>306.10546370943314</c:v>
                </c:pt>
                <c:pt idx="1">
                  <c:v>306.10546370943314</c:v>
                </c:pt>
                <c:pt idx="2">
                  <c:v>136.69896653911891</c:v>
                </c:pt>
                <c:pt idx="3">
                  <c:v>292.20102390171689</c:v>
                </c:pt>
                <c:pt idx="4">
                  <c:v>143.72577750213458</c:v>
                </c:pt>
                <c:pt idx="5">
                  <c:v>143.71115000723859</c:v>
                </c:pt>
                <c:pt idx="6">
                  <c:v>176.56679952132882</c:v>
                </c:pt>
                <c:pt idx="7">
                  <c:v>197.3686411222244</c:v>
                </c:pt>
                <c:pt idx="8">
                  <c:v>355.91624061758415</c:v>
                </c:pt>
                <c:pt idx="9">
                  <c:v>432.10081663935523</c:v>
                </c:pt>
                <c:pt idx="10">
                  <c:v>593.6556679207971</c:v>
                </c:pt>
                <c:pt idx="11">
                  <c:v>551.90533866764304</c:v>
                </c:pt>
                <c:pt idx="12">
                  <c:v>182.8208360982569</c:v>
                </c:pt>
                <c:pt idx="13">
                  <c:v>203.96442411746139</c:v>
                </c:pt>
                <c:pt idx="14">
                  <c:v>641.12130413631189</c:v>
                </c:pt>
                <c:pt idx="15">
                  <c:v>1508.5807257999761</c:v>
                </c:pt>
                <c:pt idx="16">
                  <c:v>237.25501120456593</c:v>
                </c:pt>
                <c:pt idx="17">
                  <c:v>316.4662006538768</c:v>
                </c:pt>
                <c:pt idx="18">
                  <c:v>334.22207601548303</c:v>
                </c:pt>
                <c:pt idx="19">
                  <c:v>149.5983124073928</c:v>
                </c:pt>
                <c:pt idx="20">
                  <c:v>217.32447341452101</c:v>
                </c:pt>
                <c:pt idx="21">
                  <c:v>928.33788788095694</c:v>
                </c:pt>
                <c:pt idx="22">
                  <c:v>1693.7706421550181</c:v>
                </c:pt>
              </c:numCache>
            </c:numRef>
          </c:val>
        </c:ser>
        <c:dLbls/>
        <c:axId val="57748480"/>
        <c:axId val="57754368"/>
      </c:barChart>
      <c:catAx>
        <c:axId val="57748480"/>
        <c:scaling>
          <c:orientation val="minMax"/>
        </c:scaling>
        <c:axPos val="b"/>
        <c:numFmt formatCode="General" sourceLinked="0"/>
        <c:majorTickMark val="none"/>
        <c:tickLblPos val="nextTo"/>
        <c:crossAx val="57754368"/>
        <c:crosses val="autoZero"/>
        <c:auto val="1"/>
        <c:lblAlgn val="ctr"/>
        <c:lblOffset val="100"/>
      </c:catAx>
      <c:valAx>
        <c:axId val="577543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Ft/kWh</a:t>
                </a:r>
              </a:p>
            </c:rich>
          </c:tx>
        </c:title>
        <c:numFmt formatCode="#,##0" sourceLinked="1"/>
        <c:tickLblPos val="nextTo"/>
        <c:crossAx val="5774848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0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86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Egyenes összekötő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Csoportba foglalás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Egyenes összekötő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gyenes összekötő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Csoportba foglalás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Egyenes összekötő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gyenes összekötő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Egyenes összekötő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Csoportba foglalás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Egyenes összekötő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Csoportba foglalás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Egyenes összekötő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Egyenes összekötő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Egyenes összekötő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0384" y="1909346"/>
            <a:ext cx="7203233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461346"/>
          </a:xfrm>
        </p:spPr>
        <p:txBody>
          <a:bodyPr anchor="t" anchorCtr="0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1193800"/>
            <a:ext cx="7200900" cy="45974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Egyenes összekötő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Csoportba foglalás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Egyenes összekötő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Csoportba foglalás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Egyenes összekötő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Egyenes összekötő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Csoportba foglalás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Egyenes összekötő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Csoportba foglalás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Egyenes összekötő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Egyenes összekötő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486746"/>
          </a:xfrm>
        </p:spPr>
        <p:txBody>
          <a:bodyPr anchor="t" anchorCtr="0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Csoportba foglalás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Egyenes összekötő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gyenes összekötő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gyenes összekötő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gyenes összekötő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gyenes összekötő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gyenes összekötő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gyenes összekötő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gyenes összekötő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gyenes összekötő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Egyenes összekötő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Egyenes összekötő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Egyenes összekötő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Egyenes összekötő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gyenes összekötő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Csoportba foglalás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Egyenes összekötő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Egyenes összekötő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Egyenes összekötő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Egyenes összekötő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Egyenes összekötő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Csoportba foglalás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Egyenes összekötő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Egyenes összekötő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Egyenes összekötő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Egyenes összekötő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Egyenes összekötő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Egyenes összekötő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Egyenes összekötő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Egyenes összekötő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Egyenes összekötő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Egyenes összekötő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Csoportba foglalás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Egyenes összekötő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Egyenes összekötő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Egyenes összekötő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Egyenes összekötő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Egyenes összekötő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Csoportba foglalás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Egyenes összekötő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Egyenes összekötő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Egyenes összekötő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Egyenes összekötő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Egyenes összekötő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Egyenes összekötő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Egyenes összekötő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Egyenes összekötő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Egyenes összekötő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Egyenes összekötő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átum helye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213" name="Élőláb helye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14" name="Dia számának hely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Egyenes összekötő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Csoportba foglalás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Csoportba foglalás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Csoportba foglalás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Csoportba foglalás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gyenes összekötő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églalap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60" name="Egyenes összekötő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Egyenes összekötő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Csoportba foglalás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Egyenes összekötő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Csoportba foglalás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Egyenes összekötő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Csoportba foglalás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églalap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cxnSp>
        <p:nvCxnSpPr>
          <p:cNvPr id="59" name="Egyenes összekötő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62031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Csoportba foglalás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Egyenes összekötő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gyenes összekötő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gyenes összekötő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gyenes összekötő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gyenes összekötő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gyenes összekötő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gyenes összekötő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gyenes összekötő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gyenes összekötő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gyenes összekötő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gyenes összekötő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gyenes összekötő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gyenes összekötő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gyenes összekötő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Csoportba foglalás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Egyenes összekötő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Egyenes összekötő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gyenes összekötő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gyenes összekötő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gyenes összekötő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Csoportba foglalás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Egyenes összekötő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Egyenes összekötő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Egyenes összekötő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Egyenes összekötő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Egyenes összekötő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Egyenes összekötő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Egyenes összekötő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gyenes összekötő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gyenes összekötő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Egyenes összekötő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Csoportba foglalás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Egyenes összekötő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Egyenes összekötő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Egyenes összekötő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Egyenes összekötő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gyenes összekötő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Csoportba foglalás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Egyenes összekötő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Egyenes összekötő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Egyenes összekötő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Egyenes összekötő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Egyenes összekötő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Egyenes összekötő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Egyenes összekötő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Egyenes összekötő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Egyenes összekötő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Egyenes összekötő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4007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71550" y="1124868"/>
            <a:ext cx="7200900" cy="466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hu-HU" smtClean="0"/>
              <a:pPr/>
              <a:t>2015.10.12.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8" name="Egyenes összekötő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>
                <a:solidFill>
                  <a:srgbClr val="2D2E2D"/>
                </a:solidFill>
              </a:rPr>
              <a:t>Lakóépületek energetikai </a:t>
            </a:r>
            <a:r>
              <a:rPr lang="hu-HU" sz="2400" dirty="0" smtClean="0">
                <a:solidFill>
                  <a:srgbClr val="2D2E2D"/>
                </a:solidFill>
              </a:rPr>
              <a:t>helyzete Budapesten</a:t>
            </a:r>
            <a:br>
              <a:rPr lang="hu-HU" sz="2400" dirty="0" smtClean="0">
                <a:solidFill>
                  <a:srgbClr val="2D2E2D"/>
                </a:solidFill>
              </a:rPr>
            </a:br>
            <a:r>
              <a:rPr lang="hu-HU" sz="2400" dirty="0" err="1" smtClean="0">
                <a:solidFill>
                  <a:srgbClr val="2D2E2D"/>
                </a:solidFill>
              </a:rPr>
              <a:t>NÉeR</a:t>
            </a:r>
            <a:r>
              <a:rPr lang="hu-HU" sz="2400" dirty="0" smtClean="0">
                <a:solidFill>
                  <a:srgbClr val="2D2E2D"/>
                </a:solidFill>
              </a:rPr>
              <a:t> program</a:t>
            </a:r>
            <a:endParaRPr lang="hu-HU" sz="2400" dirty="0">
              <a:solidFill>
                <a:srgbClr val="2D2E2D"/>
              </a:solidFill>
              <a:latin typeface="Arial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1800" dirty="0" smtClean="0">
                <a:solidFill>
                  <a:srgbClr val="2D2E2D"/>
                </a:solidFill>
              </a:rPr>
              <a:t>Dr</a:t>
            </a:r>
            <a:r>
              <a:rPr lang="hu-HU" sz="1800" dirty="0">
                <a:solidFill>
                  <a:srgbClr val="2D2E2D"/>
                </a:solidFill>
              </a:rPr>
              <a:t>. </a:t>
            </a:r>
            <a:r>
              <a:rPr lang="hu-HU" sz="1800" dirty="0" err="1">
                <a:solidFill>
                  <a:srgbClr val="2D2E2D"/>
                </a:solidFill>
              </a:rPr>
              <a:t>Csoknyai</a:t>
            </a:r>
            <a:r>
              <a:rPr lang="hu-HU" sz="1800" dirty="0">
                <a:solidFill>
                  <a:srgbClr val="2D2E2D"/>
                </a:solidFill>
              </a:rPr>
              <a:t> Tamás </a:t>
            </a:r>
            <a:r>
              <a:rPr lang="hu-HU" sz="1800" dirty="0" smtClean="0">
                <a:solidFill>
                  <a:srgbClr val="2D2E2D"/>
                </a:solidFill>
              </a:rPr>
              <a:t>egyetemi docens</a:t>
            </a:r>
          </a:p>
          <a:p>
            <a:r>
              <a:rPr lang="hu-HU" sz="1800" dirty="0" smtClean="0">
                <a:solidFill>
                  <a:srgbClr val="2D2E2D"/>
                </a:solidFill>
              </a:rPr>
              <a:t>Épületgépészeti </a:t>
            </a:r>
            <a:r>
              <a:rPr lang="hu-HU" sz="1800" dirty="0">
                <a:solidFill>
                  <a:srgbClr val="2D2E2D"/>
                </a:solidFill>
              </a:rPr>
              <a:t>Eljárástechnika </a:t>
            </a:r>
            <a:r>
              <a:rPr lang="hu-HU" sz="1800" dirty="0" smtClean="0">
                <a:solidFill>
                  <a:srgbClr val="2D2E2D"/>
                </a:solidFill>
              </a:rPr>
              <a:t>Tanszék</a:t>
            </a:r>
            <a:endParaRPr lang="hu-HU" sz="1800" dirty="0">
              <a:solidFill>
                <a:srgbClr val="D15A3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7623" t="27938" r="12658" b="38666"/>
          <a:stretch/>
        </p:blipFill>
        <p:spPr>
          <a:xfrm>
            <a:off x="4420482" y="513434"/>
            <a:ext cx="3753135" cy="8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0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Nemzeti </a:t>
            </a:r>
            <a:r>
              <a:rPr lang="hu-HU" dirty="0"/>
              <a:t>Épületenergetikai </a:t>
            </a:r>
            <a:r>
              <a:rPr lang="hu-HU" dirty="0" smtClean="0"/>
              <a:t>Rendszer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 smtClean="0"/>
              <a:t>Pro-régiós projekt (</a:t>
            </a:r>
            <a:r>
              <a:rPr lang="hu-HU" sz="2000" dirty="0"/>
              <a:t>KEOP-7.9.0/12-2013-0020, </a:t>
            </a:r>
            <a:r>
              <a:rPr lang="hu-HU" sz="2000" dirty="0" smtClean="0"/>
              <a:t>KEOP-7.9.0/12-2013-0019)</a:t>
            </a:r>
          </a:p>
          <a:p>
            <a:pPr lvl="1"/>
            <a:r>
              <a:rPr lang="hu-HU" sz="1800" dirty="0" smtClean="0"/>
              <a:t>ÉMI</a:t>
            </a:r>
          </a:p>
          <a:p>
            <a:pPr lvl="1"/>
            <a:r>
              <a:rPr lang="hu-HU" sz="1800" dirty="0" smtClean="0"/>
              <a:t>MMK</a:t>
            </a:r>
          </a:p>
          <a:p>
            <a:pPr lvl="1"/>
            <a:r>
              <a:rPr lang="hu-HU" sz="1800" dirty="0" smtClean="0"/>
              <a:t>Szakértői csoport</a:t>
            </a:r>
          </a:p>
          <a:p>
            <a:r>
              <a:rPr lang="hu-HU" sz="2000" dirty="0" smtClean="0"/>
              <a:t>Épületenergetikai nyilvántartó rendszer (NÉER2) és adatbázis fejlesztése és részleges feltöltése</a:t>
            </a:r>
          </a:p>
          <a:p>
            <a:r>
              <a:rPr lang="hu-HU" sz="2000" dirty="0" smtClean="0"/>
              <a:t>Lakóépület pillér: </a:t>
            </a:r>
          </a:p>
          <a:p>
            <a:pPr lvl="1"/>
            <a:r>
              <a:rPr lang="hu-HU" sz="1850" dirty="0" smtClean="0"/>
              <a:t>2000 lakóépület felmérése  </a:t>
            </a:r>
          </a:p>
          <a:p>
            <a:pPr lvl="1"/>
            <a:r>
              <a:rPr lang="hu-HU" sz="1850" dirty="0" smtClean="0"/>
              <a:t>Országos szintű energiafelhasználás meghatározása</a:t>
            </a:r>
          </a:p>
          <a:p>
            <a:pPr lvl="1"/>
            <a:r>
              <a:rPr lang="hu-HU" sz="1850" dirty="0" smtClean="0"/>
              <a:t>Megtakarítási lehetőségek elemzése</a:t>
            </a:r>
          </a:p>
          <a:p>
            <a:pPr lvl="1"/>
            <a:r>
              <a:rPr lang="hu-HU" sz="1850" dirty="0" smtClean="0"/>
              <a:t>…</a:t>
            </a:r>
          </a:p>
          <a:p>
            <a:r>
              <a:rPr lang="hu-HU" sz="2000" dirty="0" smtClean="0"/>
              <a:t>Középület pillér: 100 középület auditálása</a:t>
            </a:r>
          </a:p>
          <a:p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4428699" y="1582845"/>
            <a:ext cx="457200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u-HU" sz="1400" dirty="0">
                <a:latin typeface="Arial" panose="020B0604020202020204" pitchFamily="34" charset="0"/>
                <a:ea typeface="Times New Roman" panose="02020603050405020304" pitchFamily="18" charset="0"/>
              </a:rPr>
              <a:t>Költségvetési szervek kezelésében álló, közfeladat ellátásban résztvevő épületek energiahatékonysági felújítását szolgáló 2014-2020. évi fejlesztési program és akcióterv kidolgozása és </a:t>
            </a:r>
            <a:r>
              <a:rPr lang="hu-H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a lakossági épület energiahatékonysági potenciál felmérése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xmlns="" val="55114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ekerekített téglalap 75"/>
          <p:cNvSpPr/>
          <p:nvPr/>
        </p:nvSpPr>
        <p:spPr>
          <a:xfrm>
            <a:off x="4650499" y="3252101"/>
            <a:ext cx="1859483" cy="3435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384427" y="1490843"/>
            <a:ext cx="1692323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52666" y="1589790"/>
            <a:ext cx="1514902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NÉES előzetes tipológia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992" y="259912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15 típus</a:t>
            </a:r>
            <a:endParaRPr lang="hu-HU" sz="1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568643" y="1478551"/>
            <a:ext cx="1692323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636882" y="1438999"/>
            <a:ext cx="151490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NÉER2 módosított tipológiai mátrix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99679" y="258683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23 típus</a:t>
            </a:r>
            <a:endParaRPr lang="hu-HU" sz="14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4754551" y="1478551"/>
            <a:ext cx="1692323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822790" y="1577499"/>
            <a:ext cx="1514902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2000 épület kiválasztási terv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3431914" y="302084"/>
            <a:ext cx="5217978" cy="51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500153" y="403230"/>
            <a:ext cx="467093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KSH adatszolgáltatás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865425" y="2570406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Típusonkénti</a:t>
            </a:r>
          </a:p>
          <a:p>
            <a:r>
              <a:rPr lang="hu-HU" sz="1400" dirty="0" smtClean="0"/>
              <a:t>Megyei lebontás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517885" y="883422"/>
            <a:ext cx="211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Reprezentativitás biztosítása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6940459" y="1490843"/>
            <a:ext cx="1692323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7049641" y="1588736"/>
            <a:ext cx="1514902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2000 épület energia-tanúsítása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384427" y="3943172"/>
            <a:ext cx="1692323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493609" y="4041068"/>
            <a:ext cx="1514902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bg1"/>
                </a:solidFill>
              </a:rPr>
              <a:t>Adatfeldol-gozás</a:t>
            </a:r>
            <a:r>
              <a:rPr lang="hu-HU" b="1" dirty="0" smtClean="0">
                <a:solidFill>
                  <a:schemeClr val="bg1"/>
                </a:solidFill>
              </a:rPr>
              <a:t> típusonként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2636882" y="3943172"/>
            <a:ext cx="1692323" cy="1119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2746064" y="4041069"/>
            <a:ext cx="1514902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Modell-épületek generálása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761978" y="516048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23 modell</a:t>
            </a:r>
            <a:endParaRPr lang="hu-HU" dirty="0"/>
          </a:p>
        </p:txBody>
      </p:sp>
      <p:sp>
        <p:nvSpPr>
          <p:cNvPr id="24" name="Lekerekített téglalap 23"/>
          <p:cNvSpPr/>
          <p:nvPr/>
        </p:nvSpPr>
        <p:spPr>
          <a:xfrm>
            <a:off x="4718738" y="4220588"/>
            <a:ext cx="1692323" cy="646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4807448" y="4220588"/>
            <a:ext cx="151490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Modellezés felújítás 1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4718738" y="3337861"/>
            <a:ext cx="1692323" cy="646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4807448" y="3337861"/>
            <a:ext cx="151490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Modellezés jelen állapot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4718738" y="5062288"/>
            <a:ext cx="1692323" cy="646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4807448" y="5062288"/>
            <a:ext cx="151490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Modellezés felújítás 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718738" y="5903981"/>
            <a:ext cx="1692323" cy="6463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4807448" y="6042480"/>
            <a:ext cx="151490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…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6957569" y="3337861"/>
            <a:ext cx="1692323" cy="3212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/>
          <p:cNvSpPr txBox="1"/>
          <p:nvPr/>
        </p:nvSpPr>
        <p:spPr>
          <a:xfrm>
            <a:off x="7046280" y="3620488"/>
            <a:ext cx="1603612" cy="258532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Országos kivetítések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hu-HU" sz="1200" b="1" dirty="0" smtClean="0">
                <a:solidFill>
                  <a:srgbClr val="FFFF00"/>
                </a:solidFill>
              </a:rPr>
              <a:t>Jelen állapot</a:t>
            </a:r>
          </a:p>
          <a:p>
            <a:r>
              <a:rPr lang="hu-HU" sz="1200" b="1" dirty="0" smtClean="0">
                <a:solidFill>
                  <a:srgbClr val="FFFF00"/>
                </a:solidFill>
              </a:rPr>
              <a:t>Felújítások</a:t>
            </a:r>
          </a:p>
          <a:p>
            <a:r>
              <a:rPr lang="hu-H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Primer energia</a:t>
            </a:r>
          </a:p>
          <a:p>
            <a:r>
              <a:rPr lang="hu-H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Energiahordozók</a:t>
            </a:r>
          </a:p>
          <a:p>
            <a:r>
              <a:rPr lang="hu-HU" sz="1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CO2</a:t>
            </a:r>
          </a:p>
          <a:p>
            <a:r>
              <a:rPr lang="hu-HU" sz="1200" b="1" dirty="0" smtClean="0">
                <a:solidFill>
                  <a:srgbClr val="FFFF00"/>
                </a:solidFill>
              </a:rPr>
              <a:t>Üzemeltetési költségek</a:t>
            </a:r>
          </a:p>
          <a:p>
            <a:r>
              <a:rPr lang="hu-HU" sz="1200" b="1" dirty="0" smtClean="0">
                <a:solidFill>
                  <a:srgbClr val="FFFF00"/>
                </a:solidFill>
              </a:rPr>
              <a:t>Beruházási költségek</a:t>
            </a:r>
            <a:endParaRPr lang="hu-HU" sz="1200" b="1" dirty="0">
              <a:solidFill>
                <a:srgbClr val="FFFF00"/>
              </a:solidFill>
            </a:endParaRPr>
          </a:p>
        </p:txBody>
      </p:sp>
      <p:cxnSp>
        <p:nvCxnSpPr>
          <p:cNvPr id="40" name="Egyenes összekötő nyíllal 39"/>
          <p:cNvCxnSpPr>
            <a:stCxn id="3" idx="3"/>
            <a:endCxn id="5" idx="1"/>
          </p:cNvCxnSpPr>
          <p:nvPr/>
        </p:nvCxnSpPr>
        <p:spPr>
          <a:xfrm flipV="1">
            <a:off x="2076750" y="2038109"/>
            <a:ext cx="491893" cy="12292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endCxn id="8" idx="1"/>
          </p:cNvCxnSpPr>
          <p:nvPr/>
        </p:nvCxnSpPr>
        <p:spPr>
          <a:xfrm flipV="1">
            <a:off x="4237192" y="2038109"/>
            <a:ext cx="517359" cy="12292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>
            <a:endCxn id="16" idx="1"/>
          </p:cNvCxnSpPr>
          <p:nvPr/>
        </p:nvCxnSpPr>
        <p:spPr>
          <a:xfrm flipV="1">
            <a:off x="6363158" y="2050401"/>
            <a:ext cx="577301" cy="1193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endCxn id="19" idx="0"/>
          </p:cNvCxnSpPr>
          <p:nvPr/>
        </p:nvCxnSpPr>
        <p:spPr>
          <a:xfrm flipH="1">
            <a:off x="1230589" y="3012506"/>
            <a:ext cx="20471" cy="930666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>
            <a:off x="8632782" y="598916"/>
            <a:ext cx="263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>
            <a:endCxn id="16" idx="2"/>
          </p:cNvCxnSpPr>
          <p:nvPr/>
        </p:nvCxnSpPr>
        <p:spPr>
          <a:xfrm flipH="1" flipV="1">
            <a:off x="7786621" y="2609959"/>
            <a:ext cx="17109" cy="455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 flipV="1">
            <a:off x="8862215" y="598916"/>
            <a:ext cx="34469" cy="228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nyíllal 64"/>
          <p:cNvCxnSpPr/>
          <p:nvPr/>
        </p:nvCxnSpPr>
        <p:spPr>
          <a:xfrm flipH="1">
            <a:off x="8389387" y="2881280"/>
            <a:ext cx="472828" cy="456581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/>
          <p:nvPr/>
        </p:nvCxnSpPr>
        <p:spPr>
          <a:xfrm flipV="1">
            <a:off x="16514313" y="401958"/>
            <a:ext cx="34469" cy="228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 flipV="1">
            <a:off x="1251060" y="3036346"/>
            <a:ext cx="6540246" cy="5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nyíllal 70"/>
          <p:cNvCxnSpPr>
            <a:stCxn id="19" idx="3"/>
            <a:endCxn id="21" idx="1"/>
          </p:cNvCxnSpPr>
          <p:nvPr/>
        </p:nvCxnSpPr>
        <p:spPr>
          <a:xfrm>
            <a:off x="2076750" y="4502730"/>
            <a:ext cx="56013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nyíllal 73"/>
          <p:cNvCxnSpPr/>
          <p:nvPr/>
        </p:nvCxnSpPr>
        <p:spPr>
          <a:xfrm>
            <a:off x="4194419" y="4542719"/>
            <a:ext cx="456080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nyíllal 74"/>
          <p:cNvCxnSpPr/>
          <p:nvPr/>
        </p:nvCxnSpPr>
        <p:spPr>
          <a:xfrm>
            <a:off x="6411061" y="4542719"/>
            <a:ext cx="560132" cy="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nyíllal 77"/>
          <p:cNvCxnSpPr/>
          <p:nvPr/>
        </p:nvCxnSpPr>
        <p:spPr>
          <a:xfrm flipV="1">
            <a:off x="3658825" y="812114"/>
            <a:ext cx="0" cy="66643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>
            <a:off x="5609379" y="819929"/>
            <a:ext cx="23908" cy="659882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ím 1"/>
          <p:cNvSpPr txBox="1">
            <a:spLocks/>
          </p:cNvSpPr>
          <p:nvPr/>
        </p:nvSpPr>
        <p:spPr>
          <a:xfrm>
            <a:off x="317055" y="379196"/>
            <a:ext cx="2999351" cy="9608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hu-HU" dirty="0" smtClean="0">
                <a:solidFill>
                  <a:srgbClr val="D15A3E"/>
                </a:solidFill>
                <a:latin typeface="Arial"/>
              </a:rPr>
              <a:t>NÉER2 lakóépület projekt</a:t>
            </a:r>
            <a:endParaRPr lang="hu-HU" dirty="0">
              <a:solidFill>
                <a:srgbClr val="D15A3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60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dirty="0" smtClean="0">
                <a:solidFill>
                  <a:srgbClr val="D15A3E"/>
                </a:solidFill>
                <a:latin typeface="Arial"/>
              </a:rPr>
              <a:t>Nemzeti Épületenergetikai Rendszer 2 (NÉER2)</a:t>
            </a:r>
            <a:endParaRPr lang="hu-HU" dirty="0">
              <a:solidFill>
                <a:srgbClr val="D15A3E"/>
              </a:solidFill>
              <a:latin typeface="Arial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79570" y="6305586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https://</a:t>
            </a:r>
            <a:r>
              <a:rPr lang="hu-HU" sz="2400" dirty="0" smtClean="0">
                <a:solidFill>
                  <a:srgbClr val="0070C0"/>
                </a:solidFill>
              </a:rPr>
              <a:t>neer2.emi.hu/</a:t>
            </a:r>
            <a:endParaRPr lang="hu-HU" sz="2400" dirty="0">
              <a:solidFill>
                <a:srgbClr val="0070C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22532" t="12432" r="601" b="21683"/>
          <a:stretch/>
        </p:blipFill>
        <p:spPr>
          <a:xfrm>
            <a:off x="315868" y="1447800"/>
            <a:ext cx="8499085" cy="4095750"/>
          </a:xfrm>
          <a:prstGeom prst="rect">
            <a:avLst/>
          </a:prstGeom>
        </p:spPr>
      </p:pic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971550" y="1193800"/>
            <a:ext cx="5265477" cy="4597401"/>
          </a:xfrm>
        </p:spPr>
        <p:txBody>
          <a:bodyPr/>
          <a:lstStyle/>
          <a:p>
            <a:r>
              <a:rPr lang="hu-HU" dirty="0" err="1" smtClean="0"/>
              <a:t>Teljeskörű</a:t>
            </a:r>
            <a:r>
              <a:rPr lang="hu-HU" dirty="0" smtClean="0"/>
              <a:t> energiatanúsítás számítás adathalmazt képes fogadni </a:t>
            </a:r>
            <a:r>
              <a:rPr lang="hu-HU" dirty="0" err="1" smtClean="0"/>
              <a:t>xml</a:t>
            </a:r>
            <a:r>
              <a:rPr lang="hu-HU" dirty="0" smtClean="0"/>
              <a:t> formátumban</a:t>
            </a:r>
          </a:p>
          <a:p>
            <a:r>
              <a:rPr lang="hu-HU" dirty="0" smtClean="0"/>
              <a:t>Kiegészítő adatok bekérése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8461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dirty="0" smtClean="0">
                <a:solidFill>
                  <a:srgbClr val="D15A3E"/>
                </a:solidFill>
                <a:latin typeface="Arial"/>
              </a:rPr>
              <a:t>Nemzeti Épületenergetikai Rendszer 2 (NÉER2)</a:t>
            </a:r>
            <a:endParaRPr lang="hu-HU" dirty="0">
              <a:solidFill>
                <a:srgbClr val="D15A3E"/>
              </a:solidFill>
              <a:latin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15A3E"/>
              </a:buClr>
              <a:buFont typeface="Arial"/>
              <a:buChar char="▪"/>
            </a:pPr>
            <a:r>
              <a:rPr lang="hu-HU" dirty="0">
                <a:solidFill>
                  <a:srgbClr val="2D2E2D"/>
                </a:solidFill>
                <a:latin typeface="Arial"/>
              </a:rPr>
              <a:t>Első listaelem helye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r>
              <a:rPr lang="hu-HU" dirty="0">
                <a:solidFill>
                  <a:srgbClr val="2D2E2D"/>
                </a:solidFill>
                <a:latin typeface="Arial"/>
              </a:rPr>
              <a:t>Második listaelem helye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r>
              <a:rPr lang="hu-HU" dirty="0">
                <a:solidFill>
                  <a:srgbClr val="2D2E2D"/>
                </a:solidFill>
                <a:latin typeface="Arial"/>
              </a:rPr>
              <a:t>Harmadik listaelem helye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451" t="11901" r="22237" b="9909"/>
          <a:stretch/>
        </p:blipFill>
        <p:spPr>
          <a:xfrm>
            <a:off x="373487" y="1060173"/>
            <a:ext cx="8745230" cy="473102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979570" y="6305586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https://</a:t>
            </a:r>
            <a:r>
              <a:rPr lang="hu-HU" sz="2400" dirty="0" smtClean="0">
                <a:solidFill>
                  <a:srgbClr val="0070C0"/>
                </a:solidFill>
              </a:rPr>
              <a:t>neer2.emi.hu/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00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dirty="0" smtClean="0">
                <a:solidFill>
                  <a:srgbClr val="D15A3E"/>
                </a:solidFill>
                <a:latin typeface="Arial"/>
              </a:rPr>
              <a:t>Nemzeti Épületenergetikai Rendszer 2 (NÉER2)</a:t>
            </a:r>
            <a:endParaRPr lang="hu-HU" dirty="0">
              <a:solidFill>
                <a:srgbClr val="D15A3E"/>
              </a:solidFill>
              <a:latin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15A3E"/>
              </a:buClr>
              <a:buFont typeface="Arial"/>
              <a:buChar char="▪"/>
            </a:pPr>
            <a:r>
              <a:rPr lang="hu-HU" dirty="0">
                <a:solidFill>
                  <a:srgbClr val="2D2E2D"/>
                </a:solidFill>
                <a:latin typeface="Arial"/>
              </a:rPr>
              <a:t>Első listaelem helye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r>
              <a:rPr lang="hu-HU" dirty="0">
                <a:solidFill>
                  <a:srgbClr val="2D2E2D"/>
                </a:solidFill>
                <a:latin typeface="Arial"/>
              </a:rPr>
              <a:t>Második listaelem helye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r>
              <a:rPr lang="hu-HU" dirty="0">
                <a:solidFill>
                  <a:srgbClr val="2D2E2D"/>
                </a:solidFill>
                <a:latin typeface="Arial"/>
              </a:rPr>
              <a:t>Harmadik listaelem helye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endParaRPr lang="hu-HU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12002" r="32584" b="7199"/>
          <a:stretch/>
        </p:blipFill>
        <p:spPr>
          <a:xfrm>
            <a:off x="584338" y="965201"/>
            <a:ext cx="8082584" cy="54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97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65" y="360608"/>
            <a:ext cx="7963500" cy="61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34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58" y="347730"/>
            <a:ext cx="6413686" cy="61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83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54" y="334851"/>
            <a:ext cx="6440494" cy="61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83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-5400000">
            <a:off x="-1668439" y="2748899"/>
            <a:ext cx="4947313" cy="48674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Felmért épületek és lakások száma típusonként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21" y="223399"/>
            <a:ext cx="6443145" cy="65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7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432" y="278654"/>
            <a:ext cx="8447965" cy="486746"/>
          </a:xfrm>
        </p:spPr>
        <p:txBody>
          <a:bodyPr>
            <a:normAutofit/>
          </a:bodyPr>
          <a:lstStyle/>
          <a:p>
            <a:r>
              <a:rPr lang="hu-HU" dirty="0" smtClean="0"/>
              <a:t>Felmért épületek száma típusonként és megyénként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30491" t="22155" r="2168" b="14412"/>
          <a:stretch/>
        </p:blipFill>
        <p:spPr>
          <a:xfrm>
            <a:off x="409432" y="1105469"/>
            <a:ext cx="8298002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88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 jogszabályi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1193800"/>
            <a:ext cx="3805166" cy="4597401"/>
          </a:xfrm>
        </p:spPr>
        <p:txBody>
          <a:bodyPr/>
          <a:lstStyle/>
          <a:p>
            <a:r>
              <a:rPr lang="hu-HU" dirty="0"/>
              <a:t>261/2015. (IX. 14.) Korm. rendelet Az épületek energetikai jellemzőinek tanúsításáról szóló </a:t>
            </a:r>
            <a:r>
              <a:rPr lang="hu-HU" dirty="0">
                <a:solidFill>
                  <a:srgbClr val="0070C0"/>
                </a:solidFill>
              </a:rPr>
              <a:t>176/2008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  <a:r>
              <a:rPr lang="hu-HU" dirty="0" smtClean="0"/>
              <a:t> (</a:t>
            </a:r>
            <a:r>
              <a:rPr lang="hu-HU" dirty="0"/>
              <a:t>VI. 30.) Korm. rendelet </a:t>
            </a:r>
            <a:r>
              <a:rPr lang="hu-HU" dirty="0" smtClean="0"/>
              <a:t>módosításáról</a:t>
            </a:r>
          </a:p>
          <a:p>
            <a:r>
              <a:rPr lang="hu-HU" dirty="0"/>
              <a:t>39/2015. (IX. 14.) </a:t>
            </a:r>
            <a:r>
              <a:rPr lang="hu-HU" dirty="0" err="1"/>
              <a:t>MvM</a:t>
            </a:r>
            <a:r>
              <a:rPr lang="hu-HU" dirty="0"/>
              <a:t> rendelet Az épületek energetikai jellemzőinek meghatározásáról szóló </a:t>
            </a:r>
            <a:r>
              <a:rPr lang="hu-HU" dirty="0">
                <a:solidFill>
                  <a:srgbClr val="0070C0"/>
                </a:solidFill>
              </a:rPr>
              <a:t>7/2006</a:t>
            </a:r>
            <a:r>
              <a:rPr lang="hu-HU" dirty="0" smtClean="0">
                <a:solidFill>
                  <a:srgbClr val="0070C0"/>
                </a:solidFill>
              </a:rPr>
              <a:t>. (</a:t>
            </a:r>
            <a:r>
              <a:rPr lang="hu-HU" dirty="0">
                <a:solidFill>
                  <a:srgbClr val="0070C0"/>
                </a:solidFill>
              </a:rPr>
              <a:t>V. 24.) TNM rendelet </a:t>
            </a:r>
            <a:r>
              <a:rPr lang="hu-HU" dirty="0" smtClean="0"/>
              <a:t>módosításáról</a:t>
            </a:r>
          </a:p>
          <a:p>
            <a:r>
              <a:rPr lang="hu-HU" dirty="0" smtClean="0"/>
              <a:t>Változások már 2016. jan. 1-től</a:t>
            </a:r>
          </a:p>
          <a:p>
            <a:r>
              <a:rPr lang="hu-HU" dirty="0"/>
              <a:t>Energetikai tanúsítvány alátámasztó munkarésze</a:t>
            </a:r>
          </a:p>
          <a:p>
            <a:r>
              <a:rPr lang="hu-HU" dirty="0" smtClean="0"/>
              <a:t>Változni fognak a kategóriahatárok</a:t>
            </a:r>
          </a:p>
          <a:p>
            <a:r>
              <a:rPr lang="hu-HU" dirty="0" smtClean="0"/>
              <a:t>Részletesebb közel nulla definíció</a:t>
            </a:r>
          </a:p>
          <a:p>
            <a:pPr lvl="1"/>
            <a:r>
              <a:rPr lang="hu-HU" dirty="0"/>
              <a:t>Változik a követelmények értéke és struktúrája</a:t>
            </a:r>
          </a:p>
          <a:p>
            <a:pPr lvl="1"/>
            <a:r>
              <a:rPr lang="hu-HU" dirty="0" smtClean="0"/>
              <a:t>Megújulós részarány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4301" t="29991" r="28287" b="6204"/>
          <a:stretch/>
        </p:blipFill>
        <p:spPr>
          <a:xfrm>
            <a:off x="5090615" y="2010661"/>
            <a:ext cx="3916907" cy="29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75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t="50497"/>
          <a:stretch/>
        </p:blipFill>
        <p:spPr>
          <a:xfrm>
            <a:off x="2866030" y="2238233"/>
            <a:ext cx="6335588" cy="44649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b="50030"/>
          <a:stretch/>
        </p:blipFill>
        <p:spPr>
          <a:xfrm>
            <a:off x="395785" y="133853"/>
            <a:ext cx="5145206" cy="3660225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09432" y="278654"/>
            <a:ext cx="8447965" cy="486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dirty="0" smtClean="0"/>
              <a:t>Épület adatlapok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5077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felmérések és a modellezés eredményei</a:t>
            </a:r>
            <a:endParaRPr lang="hu-H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853" y="1119116"/>
            <a:ext cx="14287075" cy="6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86999068"/>
              </p:ext>
            </p:extLst>
          </p:nvPr>
        </p:nvGraphicFramePr>
        <p:xfrm>
          <a:off x="586854" y="1119116"/>
          <a:ext cx="7874758" cy="495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096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felmérések és a modellezés eredményei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085717261"/>
              </p:ext>
            </p:extLst>
          </p:nvPr>
        </p:nvGraphicFramePr>
        <p:xfrm>
          <a:off x="1241946" y="1160060"/>
          <a:ext cx="7069541" cy="494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2304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felmérések </a:t>
            </a:r>
            <a:r>
              <a:rPr lang="hu-HU" dirty="0" smtClean="0"/>
              <a:t>eredményei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1276066" y="1228298"/>
            <a:ext cx="6591868" cy="4858603"/>
            <a:chOff x="1276066" y="1228298"/>
            <a:chExt cx="6591868" cy="4858603"/>
          </a:xfrm>
        </p:grpSpPr>
        <p:pic>
          <p:nvPicPr>
            <p:cNvPr id="4" name="Kép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066" y="1228298"/>
              <a:ext cx="6591868" cy="4858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Szövegdoboz 4"/>
            <p:cNvSpPr txBox="1"/>
            <p:nvPr/>
          </p:nvSpPr>
          <p:spPr>
            <a:xfrm>
              <a:off x="2811439" y="1323833"/>
              <a:ext cx="12010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végső energia</a:t>
              </a:r>
              <a:endParaRPr lang="hu-H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801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49" y="503855"/>
            <a:ext cx="8008677" cy="48674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NÉES tipológia értékelése a NÉER2 felmérés tükrében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914888509"/>
              </p:ext>
            </p:extLst>
          </p:nvPr>
        </p:nvGraphicFramePr>
        <p:xfrm>
          <a:off x="1187356" y="1146412"/>
          <a:ext cx="7178722" cy="498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5423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Típusberuházások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965202"/>
            <a:ext cx="7200900" cy="482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A 23 épületre összesen 244 számítási változat készült el (épületenként tízféle, illetve nagy társasházakra 12 féle felújítási változat).</a:t>
            </a:r>
          </a:p>
          <a:p>
            <a:pPr lvl="0"/>
            <a:r>
              <a:rPr lang="x-none" sz="2400" dirty="0" smtClean="0"/>
              <a:t>Komplex </a:t>
            </a:r>
            <a:r>
              <a:rPr lang="x-none" sz="2400" dirty="0"/>
              <a:t>felújítási csomagok:</a:t>
            </a:r>
            <a:endParaRPr lang="hu-HU" sz="2400" dirty="0"/>
          </a:p>
          <a:p>
            <a:pPr lvl="1"/>
            <a:r>
              <a:rPr lang="x-none" sz="2000" dirty="0"/>
              <a:t>A jelenleg általánosan érvényes követelményeknek megfelelő felújítás (2006-2017. szint)</a:t>
            </a:r>
            <a:endParaRPr lang="hu-HU" sz="2000" dirty="0"/>
          </a:p>
          <a:p>
            <a:pPr lvl="1"/>
            <a:r>
              <a:rPr lang="x-none" sz="2000" dirty="0"/>
              <a:t>A költségoptimum követelményeknek megfelelő felújítás (költségoptimum szint), mely pályázatok esetén már 2015. januárjától érvényben van, 2018-tól pedig általánosan érvénybe lép</a:t>
            </a:r>
            <a:endParaRPr lang="hu-HU" sz="2000" dirty="0"/>
          </a:p>
          <a:p>
            <a:pPr lvl="1"/>
            <a:r>
              <a:rPr lang="x-none" sz="2000" dirty="0"/>
              <a:t>Megújulóval segített, költségoptimum követelményeknek megfelelő, azt meghaladó felújítás (költségoptimum + megújuló szint)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2799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Típusberuházások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1265453"/>
            <a:ext cx="7200900" cy="4826000"/>
          </a:xfrm>
        </p:spPr>
        <p:txBody>
          <a:bodyPr>
            <a:normAutofit/>
          </a:bodyPr>
          <a:lstStyle/>
          <a:p>
            <a:pPr lvl="0"/>
            <a:r>
              <a:rPr lang="x-none" sz="1800" dirty="0" smtClean="0"/>
              <a:t>Részleges </a:t>
            </a:r>
            <a:r>
              <a:rPr lang="x-none" sz="1800" dirty="0"/>
              <a:t>felújítási csomagok (a költségoptimum szintnek való részleges megfelelőség):</a:t>
            </a:r>
            <a:endParaRPr lang="hu-HU" sz="1800" dirty="0"/>
          </a:p>
          <a:p>
            <a:pPr lvl="1"/>
            <a:r>
              <a:rPr lang="x-none" sz="1600" dirty="0"/>
              <a:t>nyílászáró csere</a:t>
            </a:r>
            <a:endParaRPr lang="hu-HU" sz="1600" dirty="0"/>
          </a:p>
          <a:p>
            <a:pPr lvl="1"/>
            <a:r>
              <a:rPr lang="x-none" sz="1600" dirty="0"/>
              <a:t>épületburok hőszigetelése</a:t>
            </a:r>
            <a:endParaRPr lang="hu-HU" sz="1600" dirty="0"/>
          </a:p>
          <a:p>
            <a:pPr lvl="1"/>
            <a:r>
              <a:rPr lang="x-none" sz="1600" dirty="0"/>
              <a:t>hőellátó rendszer korszerűsítése</a:t>
            </a:r>
            <a:endParaRPr lang="hu-HU" sz="1600" dirty="0"/>
          </a:p>
          <a:p>
            <a:pPr lvl="1"/>
            <a:r>
              <a:rPr lang="x-none" sz="1600" dirty="0"/>
              <a:t>nyílászáró csere + épületburok hőszigetelése</a:t>
            </a:r>
            <a:endParaRPr lang="hu-HU" sz="1600" dirty="0"/>
          </a:p>
          <a:p>
            <a:pPr lvl="1"/>
            <a:r>
              <a:rPr lang="x-none" sz="1600" dirty="0"/>
              <a:t>nyílászáró csere + hőellátó rendszer korszerűsítése</a:t>
            </a:r>
            <a:endParaRPr lang="hu-HU" sz="1600" dirty="0"/>
          </a:p>
          <a:p>
            <a:pPr lvl="1"/>
            <a:r>
              <a:rPr lang="x-none" sz="1600" dirty="0"/>
              <a:t>épületburok hőszigetelése + hőellátó rendszer korszerűsítése</a:t>
            </a:r>
            <a:endParaRPr lang="hu-HU" sz="1600" dirty="0"/>
          </a:p>
          <a:p>
            <a:pPr lvl="0"/>
            <a:r>
              <a:rPr lang="x-none" sz="1800" dirty="0"/>
              <a:t>Nagy társasházak esetén </a:t>
            </a:r>
            <a:r>
              <a:rPr lang="x-none" sz="1800" dirty="0" smtClean="0"/>
              <a:t>korszerű </a:t>
            </a:r>
            <a:r>
              <a:rPr lang="x-none" sz="1800" dirty="0"/>
              <a:t>távhőrendszerekhez való kapcsolódás </a:t>
            </a:r>
            <a:r>
              <a:rPr lang="hu-HU" sz="1800" dirty="0" smtClean="0"/>
              <a:t>opció </a:t>
            </a:r>
            <a:r>
              <a:rPr lang="x-none" sz="1800" dirty="0" smtClean="0"/>
              <a:t>a </a:t>
            </a:r>
            <a:r>
              <a:rPr lang="x-none" sz="1800" dirty="0"/>
              <a:t>költségoptimum komplex felújítás csomagon belül:</a:t>
            </a:r>
            <a:endParaRPr lang="hu-HU" sz="1800" dirty="0"/>
          </a:p>
          <a:p>
            <a:pPr lvl="1"/>
            <a:r>
              <a:rPr lang="x-none" sz="1600" dirty="0"/>
              <a:t>csatlakozás földgáz vagy nukleáris alapú kapcsolt energiatermelésre épülő távhőrendszerre</a:t>
            </a:r>
            <a:r>
              <a:rPr lang="hu-HU" sz="1600" dirty="0"/>
              <a:t> (csak az épület határáig vizsgálva)</a:t>
            </a:r>
          </a:p>
          <a:p>
            <a:pPr lvl="1"/>
            <a:r>
              <a:rPr lang="x-none" sz="1600" dirty="0"/>
              <a:t>csatlakozás biomassza alapú kapcsolt energiatermelésre épülő távhőrendszerre</a:t>
            </a:r>
            <a:r>
              <a:rPr lang="hu-HU" sz="1600" dirty="0"/>
              <a:t> (csak az épület határáig vizsgálva)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xmlns="" val="192546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Típusberuházás eredmények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19686652"/>
              </p:ext>
            </p:extLst>
          </p:nvPr>
        </p:nvGraphicFramePr>
        <p:xfrm>
          <a:off x="450376" y="990601"/>
          <a:ext cx="8311487" cy="500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816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Típusberuházás eredmények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36146716"/>
              </p:ext>
            </p:extLst>
          </p:nvPr>
        </p:nvGraphicFramePr>
        <p:xfrm>
          <a:off x="477672" y="1419367"/>
          <a:ext cx="8366077" cy="446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9867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Típusberuházás eredmények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02088339"/>
              </p:ext>
            </p:extLst>
          </p:nvPr>
        </p:nvGraphicFramePr>
        <p:xfrm>
          <a:off x="477672" y="1160059"/>
          <a:ext cx="8270543" cy="474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4762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Előzmények: Tabula – </a:t>
            </a:r>
            <a:r>
              <a:rPr lang="hu-HU" dirty="0" err="1" smtClean="0"/>
              <a:t>Episcope</a:t>
            </a:r>
            <a:r>
              <a:rPr lang="hu-HU" dirty="0" smtClean="0"/>
              <a:t> tipológia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4756" t="10961" r="16120" b="5830"/>
          <a:stretch/>
        </p:blipFill>
        <p:spPr>
          <a:xfrm>
            <a:off x="764273" y="1119116"/>
            <a:ext cx="7864599" cy="532262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048289" y="6339424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http://episcope.eu/</a:t>
            </a:r>
          </a:p>
        </p:txBody>
      </p:sp>
    </p:spTree>
    <p:extLst>
      <p:ext uri="{BB962C8B-B14F-4D97-AF65-F5344CB8AC3E}">
        <p14:creationId xmlns:p14="http://schemas.microsoft.com/office/powerpoint/2010/main" xmlns="" val="236947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Megtaka</a:t>
            </a:r>
            <a:r>
              <a:rPr lang="hu-HU" dirty="0" err="1" smtClean="0"/>
              <a:t>rítási</a:t>
            </a:r>
            <a:r>
              <a:rPr lang="hu-HU" dirty="0" smtClean="0"/>
              <a:t> </a:t>
            </a:r>
            <a:r>
              <a:rPr lang="en-GB" dirty="0" err="1" smtClean="0"/>
              <a:t>potenc</a:t>
            </a:r>
            <a:r>
              <a:rPr lang="hu-HU" dirty="0" err="1" smtClean="0"/>
              <a:t>iál</a:t>
            </a:r>
            <a:endParaRPr lang="hu-HU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145" y="1514901"/>
            <a:ext cx="8221099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63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Felújításokkal reálisan elérhető megújulós részarány (</a:t>
            </a:r>
            <a:r>
              <a:rPr lang="hu-HU" dirty="0" err="1" smtClean="0"/>
              <a:t>költségoptimum</a:t>
            </a:r>
            <a:r>
              <a:rPr lang="hu-HU" dirty="0" smtClean="0"/>
              <a:t> szint)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44" y="1460312"/>
            <a:ext cx="7861111" cy="444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663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Fajlagos megtakarítási költség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24" y="1285002"/>
            <a:ext cx="8215952" cy="44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57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Országos, budapesti és megyei kivetítések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96" y="990601"/>
            <a:ext cx="8516203" cy="40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églalap 4"/>
          <p:cNvSpPr/>
          <p:nvPr/>
        </p:nvSpPr>
        <p:spPr>
          <a:xfrm>
            <a:off x="525437" y="5187876"/>
            <a:ext cx="8127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hazai lakóépület állomány primer energiafelhasználása (PJ/év) megyénkénti bontásban, a 2000 felmért épület eredményeinek kivetítésével (teljes kifűtöttség feltételezésével)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3363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4432963" cy="1202115"/>
          </a:xfrm>
        </p:spPr>
        <p:txBody>
          <a:bodyPr/>
          <a:lstStyle/>
          <a:p>
            <a:r>
              <a:rPr lang="hu-HU" dirty="0" smtClean="0"/>
              <a:t>Országos és budapesti kivetítések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340"/>
          <a:stretch/>
        </p:blipFill>
        <p:spPr bwMode="auto">
          <a:xfrm>
            <a:off x="5677470" y="259308"/>
            <a:ext cx="2320118" cy="62506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églalap 3"/>
          <p:cNvSpPr/>
          <p:nvPr/>
        </p:nvSpPr>
        <p:spPr>
          <a:xfrm>
            <a:off x="702858" y="2458324"/>
            <a:ext cx="4797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lakóépület </a:t>
            </a: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állomány </a:t>
            </a:r>
            <a:endParaRPr lang="hu-HU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</a:t>
            </a:r>
            <a:r>
              <a:rPr lang="hu-H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energiafelhasználása (PJ/év) </a:t>
            </a:r>
            <a:endParaRPr lang="hu-HU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hu-HU" sz="24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kibocsátása (tonna/év)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Országos és budapesti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 </a:t>
            </a:r>
            <a:r>
              <a:rPr lang="hu-H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felmért épület eredményeinek kivetítésével </a:t>
            </a:r>
            <a:endParaRPr lang="hu-HU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teljes 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kifűtöttség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feltételezésével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2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Összevetés az országos energiamérleggel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7651" y="965201"/>
            <a:ext cx="7200900" cy="482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 err="1" smtClean="0"/>
              <a:t>Lakóépületállomány</a:t>
            </a:r>
            <a:r>
              <a:rPr lang="hu-HU" sz="1600" dirty="0" smtClean="0"/>
              <a:t> épületgépészeti </a:t>
            </a:r>
            <a:r>
              <a:rPr lang="hu-HU" sz="1600" dirty="0"/>
              <a:t>célú primer </a:t>
            </a:r>
            <a:r>
              <a:rPr lang="hu-HU" sz="1600" dirty="0" smtClean="0"/>
              <a:t>energiafelhasználása:</a:t>
            </a:r>
          </a:p>
          <a:p>
            <a:r>
              <a:rPr lang="hu-HU" sz="1600" dirty="0" smtClean="0"/>
              <a:t>Energiamérleg (top-down modell): 210-250 PJ/év</a:t>
            </a:r>
          </a:p>
          <a:p>
            <a:r>
              <a:rPr lang="hu-HU" sz="1600" dirty="0" err="1" smtClean="0"/>
              <a:t>Bottom-up</a:t>
            </a:r>
            <a:r>
              <a:rPr lang="hu-HU" sz="1600" dirty="0" smtClean="0"/>
              <a:t> modell: 390 PJ/év</a:t>
            </a:r>
          </a:p>
          <a:p>
            <a:pPr marL="0" indent="0">
              <a:buNone/>
            </a:pPr>
            <a:r>
              <a:rPr lang="hu-HU" sz="1600" dirty="0" smtClean="0"/>
              <a:t>Eltérés okai:</a:t>
            </a:r>
          </a:p>
          <a:p>
            <a:r>
              <a:rPr lang="hu-HU" sz="1600" dirty="0" smtClean="0"/>
              <a:t>Számított </a:t>
            </a:r>
            <a:r>
              <a:rPr lang="hu-HU" sz="1600" dirty="0"/>
              <a:t>érték azon a feltételezésen alapul, hogy az épületeket teljes mértékben folyamatosan fűtik és a </a:t>
            </a:r>
            <a:r>
              <a:rPr lang="hu-HU" sz="1600" dirty="0" err="1"/>
              <a:t>melegvízellátó</a:t>
            </a:r>
            <a:r>
              <a:rPr lang="hu-HU" sz="1600" dirty="0"/>
              <a:t> rendszer is folyamatosan </a:t>
            </a:r>
            <a:r>
              <a:rPr lang="hu-HU" sz="1600" dirty="0" smtClean="0"/>
              <a:t>működik</a:t>
            </a:r>
          </a:p>
          <a:p>
            <a:r>
              <a:rPr lang="hu-HU" sz="1600" dirty="0" smtClean="0"/>
              <a:t>Az </a:t>
            </a:r>
            <a:r>
              <a:rPr lang="hu-HU" sz="1600" dirty="0"/>
              <a:t>épületállomány jelentős része </a:t>
            </a:r>
            <a:r>
              <a:rPr lang="hu-HU" sz="1600" dirty="0" smtClean="0"/>
              <a:t>alulfűtött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családi házakhoz köthető az energiaigény 80%-a, különösen a régebbi épületek a </a:t>
            </a:r>
            <a:r>
              <a:rPr lang="hu-HU" sz="1600" dirty="0" smtClean="0"/>
              <a:t>kritikusak</a:t>
            </a:r>
          </a:p>
          <a:p>
            <a:r>
              <a:rPr lang="hu-HU" sz="1600" dirty="0"/>
              <a:t>Századvég </a:t>
            </a:r>
            <a:r>
              <a:rPr lang="hu-HU" sz="1600" dirty="0" smtClean="0"/>
              <a:t>tanulmány: ezekben </a:t>
            </a:r>
            <a:r>
              <a:rPr lang="hu-HU" sz="1600" dirty="0"/>
              <a:t>az épületekben magas a nyugdíjasok, egyedülállók és szociálisan rászorultak </a:t>
            </a:r>
            <a:r>
              <a:rPr lang="hu-HU" sz="1600" dirty="0" smtClean="0"/>
              <a:t>aránya</a:t>
            </a:r>
          </a:p>
          <a:p>
            <a:r>
              <a:rPr lang="hu-HU" sz="1600" dirty="0" smtClean="0"/>
              <a:t>Saját </a:t>
            </a:r>
            <a:r>
              <a:rPr lang="hu-HU" sz="1600" dirty="0"/>
              <a:t>gyűjtésű </a:t>
            </a:r>
            <a:r>
              <a:rPr lang="hu-HU" sz="1600" dirty="0" smtClean="0"/>
              <a:t>fa </a:t>
            </a:r>
            <a:r>
              <a:rPr lang="hu-HU" sz="1600" dirty="0"/>
              <a:t>az országos energiamérlegben nem jelenik </a:t>
            </a:r>
            <a:r>
              <a:rPr lang="hu-HU" sz="1600" dirty="0" smtClean="0"/>
              <a:t>meg</a:t>
            </a:r>
          </a:p>
          <a:p>
            <a:endParaRPr lang="hu-HU" sz="1600" dirty="0" smtClean="0"/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xmlns="" val="210828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19" y="614149"/>
            <a:ext cx="8038532" cy="5540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4975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024" y="655093"/>
            <a:ext cx="8210834" cy="5520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938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Tanulságok, lehetőségek, további feladatok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49" y="1193800"/>
            <a:ext cx="7408175" cy="4879454"/>
          </a:xfrm>
        </p:spPr>
        <p:txBody>
          <a:bodyPr>
            <a:normAutofit fontScale="77500" lnSpcReduction="20000"/>
          </a:bodyPr>
          <a:lstStyle/>
          <a:p>
            <a:r>
              <a:rPr lang="hu-HU" sz="2400" dirty="0" smtClean="0"/>
              <a:t>Ehhez mérhetően megalapozott reprezentatív lakóépület állomány felmérés eddig nem készült</a:t>
            </a:r>
          </a:p>
          <a:p>
            <a:r>
              <a:rPr lang="hu-HU" sz="2400" dirty="0" smtClean="0"/>
              <a:t>A tipológia alkalmas jövőbeni konstrukciók hatáselemzésére, összehasonlító elemzésére, tervezésére</a:t>
            </a:r>
          </a:p>
          <a:p>
            <a:r>
              <a:rPr lang="hu-HU" sz="2400" dirty="0" smtClean="0"/>
              <a:t>Az eredmények alkalmasak országos, regionális, településszintű stratégiák, cselekvési tervek megalapozására</a:t>
            </a:r>
          </a:p>
          <a:p>
            <a:r>
              <a:rPr lang="hu-HU" sz="2400" dirty="0" smtClean="0"/>
              <a:t>NÉER2 </a:t>
            </a:r>
            <a:r>
              <a:rPr lang="hu-HU" sz="2400" dirty="0" err="1" smtClean="0"/>
              <a:t>épületadatbázis</a:t>
            </a:r>
            <a:r>
              <a:rPr lang="hu-HU" sz="2400" dirty="0" smtClean="0"/>
              <a:t> kezelő rendszer lehetőségei</a:t>
            </a:r>
          </a:p>
          <a:p>
            <a:r>
              <a:rPr lang="hu-HU" sz="2400" dirty="0" smtClean="0"/>
              <a:t>Korlátok: </a:t>
            </a:r>
          </a:p>
          <a:p>
            <a:pPr lvl="1"/>
            <a:r>
              <a:rPr lang="hu-HU" sz="2250" dirty="0" smtClean="0"/>
              <a:t>Energiatanúsítás alapú eljárás</a:t>
            </a:r>
            <a:endParaRPr lang="hu-HU" sz="2250" dirty="0"/>
          </a:p>
          <a:p>
            <a:pPr lvl="1"/>
            <a:r>
              <a:rPr lang="hu-HU" sz="2250" dirty="0" smtClean="0"/>
              <a:t>országos </a:t>
            </a:r>
            <a:r>
              <a:rPr lang="hu-HU" sz="2250" dirty="0"/>
              <a:t>/ régiós / városi kivetítésnél, potenciálelemzésnél körültekintéssel kell eljárni</a:t>
            </a:r>
          </a:p>
          <a:p>
            <a:r>
              <a:rPr lang="hu-HU" sz="2400" dirty="0"/>
              <a:t>Pályázatok tervezésénél számolhatunk teljes kifűtöttséggel – a modell használható </a:t>
            </a:r>
          </a:p>
          <a:p>
            <a:r>
              <a:rPr lang="hu-HU" sz="2400" dirty="0" smtClean="0"/>
              <a:t>Érdemes </a:t>
            </a:r>
            <a:r>
              <a:rPr lang="hu-HU" sz="2400" dirty="0"/>
              <a:t>lenne alaposabban felmérni az épülethasználati szokásokat</a:t>
            </a:r>
          </a:p>
          <a:p>
            <a:r>
              <a:rPr lang="hu-HU" sz="2400" dirty="0"/>
              <a:t>Más országoknál is hasonló eltérés tapasztalható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6249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0607" y="2823975"/>
            <a:ext cx="7200900" cy="486746"/>
          </a:xfrm>
        </p:spPr>
        <p:txBody>
          <a:bodyPr/>
          <a:lstStyle/>
          <a:p>
            <a:pPr algn="ctr"/>
            <a:r>
              <a:rPr lang="hu-HU" dirty="0" smtClean="0"/>
              <a:t>Köszönöm szépen a megtisztelő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7623" t="27938" r="12658" b="38666"/>
          <a:stretch/>
        </p:blipFill>
        <p:spPr>
          <a:xfrm>
            <a:off x="2654489" y="4020909"/>
            <a:ext cx="3753135" cy="8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23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Episcope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25" t="14975" r="35407" b="20301"/>
          <a:stretch/>
        </p:blipFill>
        <p:spPr>
          <a:xfrm>
            <a:off x="2729552" y="291105"/>
            <a:ext cx="5868537" cy="580803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007346" y="6216357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http://episcope.eu/</a:t>
            </a:r>
          </a:p>
        </p:txBody>
      </p:sp>
    </p:spTree>
    <p:extLst>
      <p:ext uri="{BB962C8B-B14F-4D97-AF65-F5344CB8AC3E}">
        <p14:creationId xmlns:p14="http://schemas.microsoft.com/office/powerpoint/2010/main" xmlns="" val="57281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Tabula – </a:t>
            </a:r>
            <a:r>
              <a:rPr lang="hu-HU" dirty="0" err="1" smtClean="0"/>
              <a:t>Episcope</a:t>
            </a:r>
            <a:r>
              <a:rPr lang="hu-HU" dirty="0" smtClean="0"/>
              <a:t> tipológia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048289" y="6339424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http://episcope.eu/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4966" t="25886" r="25560" b="10494"/>
          <a:stretch/>
        </p:blipFill>
        <p:spPr>
          <a:xfrm>
            <a:off x="434170" y="990601"/>
            <a:ext cx="8491466" cy="51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04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Tabula – </a:t>
            </a:r>
            <a:r>
              <a:rPr lang="hu-HU" dirty="0" err="1" smtClean="0"/>
              <a:t>Episcope</a:t>
            </a:r>
            <a:r>
              <a:rPr lang="hu-HU" dirty="0" smtClean="0"/>
              <a:t> tipológia - kiadvány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048289" y="6339424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http://episcope.eu/</a:t>
            </a:r>
          </a:p>
        </p:txBody>
      </p:sp>
      <p:pic>
        <p:nvPicPr>
          <p:cNvPr id="1026" name="Picture 2" descr="http://episcope.eu/fileadmin/_processed_/csm_brochure-hu_f4ab2849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88" y="2035718"/>
            <a:ext cx="7990224" cy="283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22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Tabula – </a:t>
            </a:r>
            <a:r>
              <a:rPr lang="hu-HU" dirty="0" err="1" smtClean="0"/>
              <a:t>Episcope</a:t>
            </a:r>
            <a:r>
              <a:rPr lang="hu-HU" dirty="0" smtClean="0"/>
              <a:t> statisztikák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1783" t="20475" r="17484" b="5831"/>
          <a:stretch/>
        </p:blipFill>
        <p:spPr>
          <a:xfrm>
            <a:off x="900752" y="1269242"/>
            <a:ext cx="7902054" cy="53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28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8846" y="360494"/>
            <a:ext cx="7200900" cy="486746"/>
          </a:xfrm>
        </p:spPr>
        <p:txBody>
          <a:bodyPr/>
          <a:lstStyle/>
          <a:p>
            <a:r>
              <a:rPr lang="hu-HU" dirty="0" smtClean="0"/>
              <a:t>Tabula – </a:t>
            </a:r>
            <a:r>
              <a:rPr lang="hu-HU" dirty="0" err="1" smtClean="0"/>
              <a:t>Episcope</a:t>
            </a:r>
            <a:r>
              <a:rPr lang="hu-HU" dirty="0" smtClean="0"/>
              <a:t> szcenárió analízis (Budaörs)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47924" t="21827" r="27446" b="23136"/>
          <a:stretch/>
        </p:blipFill>
        <p:spPr>
          <a:xfrm>
            <a:off x="709684" y="1910686"/>
            <a:ext cx="1897038" cy="238326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97" y="881420"/>
            <a:ext cx="6346603" cy="5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8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Előzmények 2: Nemzeti Épületenergetikai Stratégia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550" y="1392072"/>
            <a:ext cx="7200900" cy="4399129"/>
          </a:xfrm>
        </p:spPr>
        <p:txBody>
          <a:bodyPr>
            <a:normAutofit lnSpcReduction="10000"/>
          </a:bodyPr>
          <a:lstStyle/>
          <a:p>
            <a:r>
              <a:rPr lang="hu-HU" sz="1950" dirty="0" smtClean="0"/>
              <a:t>Nemzeti </a:t>
            </a:r>
            <a:r>
              <a:rPr lang="hu-HU" sz="1950" dirty="0"/>
              <a:t>Fejlesztési Minisztérium </a:t>
            </a:r>
            <a:r>
              <a:rPr lang="hu-HU" sz="1950" dirty="0" smtClean="0"/>
              <a:t>megbízásából</a:t>
            </a:r>
          </a:p>
          <a:p>
            <a:r>
              <a:rPr lang="hu-HU" sz="1950" dirty="0" smtClean="0"/>
              <a:t>ÉMI </a:t>
            </a:r>
            <a:r>
              <a:rPr lang="hu-HU" sz="1950" dirty="0"/>
              <a:t>Építésügyi Minőségellenőrző Innovációs Nonprofit Kft. </a:t>
            </a:r>
            <a:r>
              <a:rPr lang="hu-HU" sz="1950" dirty="0" smtClean="0"/>
              <a:t>(ÉMI</a:t>
            </a:r>
            <a:r>
              <a:rPr lang="hu-HU" sz="1950" dirty="0"/>
              <a:t>) koordinálásában létrehozott szakértői kör bevonásával </a:t>
            </a:r>
            <a:endParaRPr lang="hu-HU" sz="1950" dirty="0" smtClean="0"/>
          </a:p>
          <a:p>
            <a:r>
              <a:rPr lang="hu-HU" sz="1950" dirty="0" smtClean="0"/>
              <a:t>rögzíti </a:t>
            </a:r>
            <a:r>
              <a:rPr lang="hu-HU" sz="1950" dirty="0"/>
              <a:t>azokat a célokat és fő </a:t>
            </a:r>
            <a:r>
              <a:rPr lang="hu-HU" sz="1950" dirty="0" smtClean="0"/>
              <a:t>irányokat</a:t>
            </a:r>
          </a:p>
          <a:p>
            <a:pPr lvl="1"/>
            <a:r>
              <a:rPr lang="hu-HU" sz="1950" dirty="0" smtClean="0"/>
              <a:t>2020-ig </a:t>
            </a:r>
            <a:r>
              <a:rPr lang="hu-HU" sz="1950" dirty="0"/>
              <a:t>terjedő időszakban, kitekintéssel 2030-ig </a:t>
            </a:r>
            <a:endParaRPr lang="hu-HU" sz="1950" dirty="0" smtClean="0"/>
          </a:p>
          <a:p>
            <a:pPr lvl="1"/>
            <a:r>
              <a:rPr lang="hu-HU" sz="1950" dirty="0" smtClean="0"/>
              <a:t>a </a:t>
            </a:r>
            <a:r>
              <a:rPr lang="hu-HU" sz="1950" dirty="0"/>
              <a:t>hazai épületállomány korszerűsítését, energiafelhasználásának jelentős mértékű csökkentését teszik </a:t>
            </a:r>
            <a:r>
              <a:rPr lang="hu-HU" sz="1950" dirty="0" smtClean="0"/>
              <a:t>lehetővé</a:t>
            </a:r>
          </a:p>
          <a:p>
            <a:pPr lvl="1"/>
            <a:r>
              <a:rPr lang="hu-HU" sz="1950" dirty="0" smtClean="0"/>
              <a:t>megadja </a:t>
            </a:r>
            <a:r>
              <a:rPr lang="hu-HU" sz="1950" dirty="0"/>
              <a:t>a későbbiekben kidolgozandó épületenergetikai cselekvési tervek, konkrét programok</a:t>
            </a:r>
            <a:r>
              <a:rPr lang="hu-HU" sz="1950" dirty="0" smtClean="0"/>
              <a:t>, intézkedések </a:t>
            </a:r>
            <a:r>
              <a:rPr lang="hu-HU" sz="1950" dirty="0"/>
              <a:t>elvi </a:t>
            </a:r>
            <a:r>
              <a:rPr lang="hu-HU" sz="1950" dirty="0" smtClean="0"/>
              <a:t>keretét</a:t>
            </a:r>
          </a:p>
          <a:p>
            <a:r>
              <a:rPr lang="hu-HU" sz="1950" dirty="0" smtClean="0"/>
              <a:t>Lakóépület pillér (épülettipológia)</a:t>
            </a:r>
          </a:p>
          <a:p>
            <a:r>
              <a:rPr lang="hu-HU" sz="1950" dirty="0" smtClean="0"/>
              <a:t>Középület </a:t>
            </a:r>
            <a:r>
              <a:rPr lang="hu-HU" sz="1950" dirty="0"/>
              <a:t>pillér (épülettipológia)</a:t>
            </a:r>
          </a:p>
          <a:p>
            <a:pPr lvl="1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xmlns="" val="209271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Rombuszhálós bemutató (szélesvásznú)</Template>
  <TotalTime>0</TotalTime>
  <Words>945</Words>
  <Application>Microsoft Office PowerPoint</Application>
  <PresentationFormat>Diavetítés a képernyőre (4:3 oldalarány)</PresentationFormat>
  <Paragraphs>161</Paragraphs>
  <Slides>39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Diamond Grid 16x9</vt:lpstr>
      <vt:lpstr>Lakóépületek energetikai helyzete Budapesten NÉeR program</vt:lpstr>
      <vt:lpstr>Fontos jogszabályi változások</vt:lpstr>
      <vt:lpstr>Előzmények: Tabula – Episcope tipológia</vt:lpstr>
      <vt:lpstr>Episcope</vt:lpstr>
      <vt:lpstr>Tabula – Episcope tipológia</vt:lpstr>
      <vt:lpstr>Tabula – Episcope tipológia - kiadvány</vt:lpstr>
      <vt:lpstr>Tabula – Episcope statisztikák</vt:lpstr>
      <vt:lpstr>Tabula – Episcope szcenárió analízis (Budaörs)</vt:lpstr>
      <vt:lpstr>Előzmények 2: Nemzeti Épületenergetikai Stratégia</vt:lpstr>
      <vt:lpstr>Nemzeti Épületenergetikai Rendszer 2</vt:lpstr>
      <vt:lpstr>11. dia</vt:lpstr>
      <vt:lpstr>Nemzeti Épületenergetikai Rendszer 2 (NÉER2)</vt:lpstr>
      <vt:lpstr>Nemzeti Épületenergetikai Rendszer 2 (NÉER2)</vt:lpstr>
      <vt:lpstr>Nemzeti Épületenergetikai Rendszer 2 (NÉER2)</vt:lpstr>
      <vt:lpstr>15. dia</vt:lpstr>
      <vt:lpstr>16. dia</vt:lpstr>
      <vt:lpstr>17. dia</vt:lpstr>
      <vt:lpstr>Felmért épületek és lakások száma típusonként</vt:lpstr>
      <vt:lpstr>Felmért épületek száma típusonként és megyénként</vt:lpstr>
      <vt:lpstr>20. dia</vt:lpstr>
      <vt:lpstr>A felmérések és a modellezés eredményei</vt:lpstr>
      <vt:lpstr>A felmérések és a modellezés eredményei</vt:lpstr>
      <vt:lpstr>A felmérések eredményei</vt:lpstr>
      <vt:lpstr>A NÉES tipológia értékelése a NÉER2 felmérés tükrében</vt:lpstr>
      <vt:lpstr>Típusberuházások</vt:lpstr>
      <vt:lpstr>Típusberuházások</vt:lpstr>
      <vt:lpstr>Típusberuházás eredmények</vt:lpstr>
      <vt:lpstr>Típusberuházás eredmények</vt:lpstr>
      <vt:lpstr>Típusberuházás eredmények</vt:lpstr>
      <vt:lpstr>Megtakarítási potenciál</vt:lpstr>
      <vt:lpstr>Felújításokkal reálisan elérhető megújulós részarány (költségoptimum szint)</vt:lpstr>
      <vt:lpstr>Fajlagos megtakarítási költség</vt:lpstr>
      <vt:lpstr>Országos, budapesti és megyei kivetítések</vt:lpstr>
      <vt:lpstr>Országos és budapesti kivetítések</vt:lpstr>
      <vt:lpstr>Összevetés az országos energiamérleggel</vt:lpstr>
      <vt:lpstr>36. dia</vt:lpstr>
      <vt:lpstr>37. dia</vt:lpstr>
      <vt:lpstr>Tanulságok, lehetőségek, további feladatok </vt:lpstr>
      <vt:lpstr>Köszönöm szépen a megtisztelő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2015-09-23T07:57:32Z</dcterms:created>
  <dcterms:modified xsi:type="dcterms:W3CDTF">2015-10-12T09:01:23Z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