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7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8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9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0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2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3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4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5.xml" ContentType="application/vnd.openxmlformats-officedocument.theme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16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17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18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19.xml" ContentType="application/vnd.openxmlformats-officedocument.theme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theme/theme20.xml" ContentType="application/vnd.openxmlformats-officedocument.theme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21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theme/theme22.xml" ContentType="application/vnd.openxmlformats-officedocument.theme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theme/theme23.xml" ContentType="application/vnd.openxmlformats-officedocument.theme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theme/theme24.xml" ContentType="application/vnd.openxmlformats-officedocument.theme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25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2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theme/theme27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  <p:sldMasterId id="2147483685" r:id="rId3"/>
    <p:sldMasterId id="2147483701" r:id="rId4"/>
    <p:sldMasterId id="2147483714" r:id="rId5"/>
    <p:sldMasterId id="2147483730" r:id="rId6"/>
    <p:sldMasterId id="2147483775" r:id="rId7"/>
    <p:sldMasterId id="2147483791" r:id="rId8"/>
    <p:sldMasterId id="2147483807" r:id="rId9"/>
    <p:sldMasterId id="2147483823" r:id="rId10"/>
    <p:sldMasterId id="2147483836" r:id="rId11"/>
    <p:sldMasterId id="2147483852" r:id="rId12"/>
    <p:sldMasterId id="2147483868" r:id="rId13"/>
    <p:sldMasterId id="2147483884" r:id="rId14"/>
    <p:sldMasterId id="2147483900" r:id="rId15"/>
    <p:sldMasterId id="2147483948" r:id="rId16"/>
    <p:sldMasterId id="2147483961" r:id="rId17"/>
    <p:sldMasterId id="2147483974" r:id="rId18"/>
    <p:sldMasterId id="2147483987" r:id="rId19"/>
    <p:sldMasterId id="2147484000" r:id="rId20"/>
    <p:sldMasterId id="2147484013" r:id="rId21"/>
    <p:sldMasterId id="2147484026" r:id="rId22"/>
    <p:sldMasterId id="2147484039" r:id="rId23"/>
    <p:sldMasterId id="2147484052" r:id="rId24"/>
    <p:sldMasterId id="2147484068" r:id="rId25"/>
    <p:sldMasterId id="2147484081" r:id="rId26"/>
    <p:sldMasterId id="2147484097" r:id="rId27"/>
  </p:sldMasterIdLst>
  <p:sldIdLst>
    <p:sldId id="256" r:id="rId28"/>
    <p:sldId id="257" r:id="rId29"/>
    <p:sldId id="260" r:id="rId30"/>
    <p:sldId id="258" r:id="rId31"/>
    <p:sldId id="259" r:id="rId32"/>
    <p:sldId id="261" r:id="rId33"/>
    <p:sldId id="262" r:id="rId34"/>
    <p:sldId id="265" r:id="rId35"/>
    <p:sldId id="266" r:id="rId36"/>
    <p:sldId id="299" r:id="rId37"/>
    <p:sldId id="268" r:id="rId38"/>
    <p:sldId id="270" r:id="rId39"/>
    <p:sldId id="294" r:id="rId40"/>
    <p:sldId id="296" r:id="rId41"/>
    <p:sldId id="273" r:id="rId42"/>
    <p:sldId id="298" r:id="rId43"/>
    <p:sldId id="297" r:id="rId44"/>
    <p:sldId id="272" r:id="rId45"/>
    <p:sldId id="274" r:id="rId46"/>
    <p:sldId id="275" r:id="rId47"/>
    <p:sldId id="276" r:id="rId48"/>
    <p:sldId id="295" r:id="rId49"/>
    <p:sldId id="282" r:id="rId50"/>
    <p:sldId id="283" r:id="rId51"/>
    <p:sldId id="284" r:id="rId52"/>
    <p:sldId id="285" r:id="rId53"/>
    <p:sldId id="286" r:id="rId54"/>
    <p:sldId id="287" r:id="rId55"/>
    <p:sldId id="288" r:id="rId56"/>
    <p:sldId id="289" r:id="rId57"/>
    <p:sldId id="290" r:id="rId58"/>
    <p:sldId id="291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2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7.xml"/><Relationship Id="rId42" Type="http://schemas.openxmlformats.org/officeDocument/2006/relationships/slide" Target="slides/slide15.xml"/><Relationship Id="rId47" Type="http://schemas.openxmlformats.org/officeDocument/2006/relationships/slide" Target="slides/slide20.xml"/><Relationship Id="rId50" Type="http://schemas.openxmlformats.org/officeDocument/2006/relationships/slide" Target="slides/slide23.xml"/><Relationship Id="rId55" Type="http://schemas.openxmlformats.org/officeDocument/2006/relationships/slide" Target="slides/slide28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2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5.xml"/><Relationship Id="rId37" Type="http://schemas.openxmlformats.org/officeDocument/2006/relationships/slide" Target="slides/slide10.xml"/><Relationship Id="rId40" Type="http://schemas.openxmlformats.org/officeDocument/2006/relationships/slide" Target="slides/slide13.xml"/><Relationship Id="rId45" Type="http://schemas.openxmlformats.org/officeDocument/2006/relationships/slide" Target="slides/slide18.xml"/><Relationship Id="rId53" Type="http://schemas.openxmlformats.org/officeDocument/2006/relationships/slide" Target="slides/slide26.xml"/><Relationship Id="rId58" Type="http://schemas.openxmlformats.org/officeDocument/2006/relationships/slide" Target="slides/slide31.xml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3.xml"/><Relationship Id="rId35" Type="http://schemas.openxmlformats.org/officeDocument/2006/relationships/slide" Target="slides/slide8.xml"/><Relationship Id="rId43" Type="http://schemas.openxmlformats.org/officeDocument/2006/relationships/slide" Target="slides/slide16.xml"/><Relationship Id="rId48" Type="http://schemas.openxmlformats.org/officeDocument/2006/relationships/slide" Target="slides/slide21.xml"/><Relationship Id="rId56" Type="http://schemas.openxmlformats.org/officeDocument/2006/relationships/slide" Target="slides/slide2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6.xml"/><Relationship Id="rId38" Type="http://schemas.openxmlformats.org/officeDocument/2006/relationships/slide" Target="slides/slide11.xml"/><Relationship Id="rId46" Type="http://schemas.openxmlformats.org/officeDocument/2006/relationships/slide" Target="slides/slide19.xml"/><Relationship Id="rId59" Type="http://schemas.openxmlformats.org/officeDocument/2006/relationships/slide" Target="slides/slide32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4.xml"/><Relationship Id="rId54" Type="http://schemas.openxmlformats.org/officeDocument/2006/relationships/slide" Target="slides/slide27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slide" Target="slides/slide9.xml"/><Relationship Id="rId49" Type="http://schemas.openxmlformats.org/officeDocument/2006/relationships/slide" Target="slides/slide22.xml"/><Relationship Id="rId57" Type="http://schemas.openxmlformats.org/officeDocument/2006/relationships/slide" Target="slides/slide30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4.xml"/><Relationship Id="rId44" Type="http://schemas.openxmlformats.org/officeDocument/2006/relationships/slide" Target="slides/slide17.xml"/><Relationship Id="rId52" Type="http://schemas.openxmlformats.org/officeDocument/2006/relationships/slide" Target="slides/slide25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dirty="0" smtClean="0"/>
              <a:t>Kép beszúrásához kattintson az ikonra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78908C5-6E39-4741-9D0C-2ED801D0C6DB}" type="slidenum">
              <a:rPr lang="hu-HU" altLang="hu-HU" smtClean="0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97791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77683CAD-6A17-434B-B7EB-78D554F4715C}" type="slidenum">
              <a:rPr lang="hu-HU" altLang="hu-HU" smtClean="0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49962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F0F39-9534-4AB9-BD87-D24F68B09647}" type="slidenum">
              <a:rPr lang="hu-HU" altLang="hu-HU" smtClean="0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61270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A6E2E-131B-476C-8D89-23C4862E59F5}" type="slidenum">
              <a:rPr lang="hu-HU" altLang="hu-HU" smtClean="0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90837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1" y="17099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1" y="4589668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6A5A3-8A72-488B-8E82-64EF02AEF2A2}" type="slidenum">
              <a:rPr lang="hu-HU" altLang="hu-HU" smtClean="0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91972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D45A2-3311-40E4-9449-DE79CC8BA994}" type="slidenum">
              <a:rPr lang="hu-HU" altLang="hu-HU" smtClean="0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43606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9A107-FF16-42A9-AEE7-BFA97136C750}" type="slidenum">
              <a:rPr lang="hu-HU" altLang="hu-HU" smtClean="0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443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0949F-9CC0-492A-A9DC-54BD69DD1FCB}" type="slidenum">
              <a:rPr lang="hu-HU" altLang="hu-HU" smtClean="0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7583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65C82-7204-46FF-BA2F-9BACA6FF2758}" type="slidenum">
              <a:rPr lang="hu-HU" altLang="hu-HU" smtClean="0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96500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454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717" y="9876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454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6656F-488E-4BED-8965-5550542AF036}" type="slidenum">
              <a:rPr lang="hu-HU" altLang="hu-HU" smtClean="0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571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454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717" y="9876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454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6D462-71F9-4834-84C7-A02E83437553}" type="slidenum">
              <a:rPr lang="hu-HU" altLang="hu-HU" smtClean="0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01101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5C6EC-C9F8-4427-8FEA-9EB551109664}" type="slidenum">
              <a:rPr lang="hu-HU" altLang="hu-HU" smtClean="0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6597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389EB-8E27-4983-B089-4F11224214C1}" type="slidenum">
              <a:rPr lang="hu-HU" altLang="hu-HU" smtClean="0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88564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Cím, 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Online kép helye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9773DB2-275C-494A-973E-D8031D9E9B16}" type="slidenum">
              <a:rPr lang="hu-HU" altLang="hu-HU" smtClean="0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60019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B6B7E7B1-12A5-490D-81CD-8B3CA915B8DF}" type="slidenum">
              <a:rPr lang="hu-HU" altLang="hu-HU" smtClean="0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95519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78908C5-6E39-4741-9D0C-2ED801D0C6DB}" type="slidenum">
              <a:rPr lang="hu-HU" altLang="hu-HU" smtClean="0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47857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77683CAD-6A17-434B-B7EB-78D554F4715C}" type="slidenum">
              <a:rPr lang="hu-HU" altLang="hu-HU" smtClean="0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241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F0F39-9534-4AB9-BD87-D24F68B09647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830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A6E2E-131B-476C-8D89-23C4862E59F5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0455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1" y="17099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1" y="4589668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6A5A3-8A72-488B-8E82-64EF02AEF2A2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71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D45A2-3311-40E4-9449-DE79CC8BA994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3200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9A107-FF16-42A9-AEE7-BFA97136C750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98341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0949F-9CC0-492A-A9DC-54BD69DD1FCB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13514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65C82-7204-46FF-BA2F-9BACA6FF2758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40125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454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717" y="9876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454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6656F-488E-4BED-8965-5550542AF036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10184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454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717" y="9876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454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6D462-71F9-4834-84C7-A02E83437553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00475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5C6EC-C9F8-4427-8FEA-9EB551109664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0053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389EB-8E27-4983-B089-4F11224214C1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70378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Cím, 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Online kép helye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9773DB2-275C-494A-973E-D8031D9E9B16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55955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B6B7E7B1-12A5-490D-81CD-8B3CA915B8DF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646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78908C5-6E39-4741-9D0C-2ED801D0C6DB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842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77683CAD-6A17-434B-B7EB-78D554F4715C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30991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D5FE4-51B5-4971-9D0A-059272FEC58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9739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63780-B6D1-4352-8D24-BDE05EC0D6A5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39564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1" y="17099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1" y="4589668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13FC5-1FE5-4DCB-B840-0C9FB48C974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29649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28B6F-C598-4A4E-970E-EC5FE9963B32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02843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E2625-D0AF-44BF-89DF-01559BA147B2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0333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62AFD-A7D7-49CD-B6C2-0E70CDF3CA42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1283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3C5AB-4F43-47A4-B00A-BC44A4C841CE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95277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454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717" y="9876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454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84F65-97CC-4AA8-A32E-ED5D3C99BFD9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472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454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717" y="9876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454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2BE85-3D0B-477B-823C-B0F642321C2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40405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9A40E-6A18-4FBC-A1E5-03A4EFE9E16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45081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C592E-820B-4397-9A40-F07D3B67344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80262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FD09D-F1A5-4ACF-BDDB-CA1E673221F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6564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2CCAE-5D49-47C3-8EC0-A8023768BC7A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83640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43A88-8EC2-4B13-8D5A-0C36C11E992A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5470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1" y="17099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1" y="4589668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50A25-4D03-4E1E-841B-6F256E96F928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0970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3D917-8715-4F8A-9777-E00E0832DF86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90962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195B9-7280-4305-9EF6-1C6CEAF130D8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84763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CD6C9-E31D-4964-ACCC-DF741D8560AB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497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A5405-94BB-4AE9-873A-ECF37493223C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77389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454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717" y="9876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454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17921-DAAE-4D32-8AB7-C15BDE853C0A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36901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454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717" y="9876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454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A1C6F-2F62-41E1-B708-79C74F6E50D7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98647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FFDFA-CAF5-45ED-AC7C-8E92C5145AF0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4207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B4BE4-77F0-4E76-AF7A-E6019F598B27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21067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Cím, 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Online kép helye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8C7A4F1-D87F-45F6-955B-259D5DB7BDB6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2469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F74EFD4-D772-427B-AB30-7BBA3BC61A6C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7721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0EF3A41D-AC60-4F34-97E6-35ECDB1BB4D8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9451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05797888-E930-4583-BDD3-C579E06D82D1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56391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2CCAE-5D49-47C3-8EC0-A8023768BC7A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60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43A88-8EC2-4B13-8D5A-0C36C11E992A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63761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1" y="17099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1" y="4589668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50A25-4D03-4E1E-841B-6F256E96F928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53220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3D917-8715-4F8A-9777-E00E0832DF86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46522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195B9-7280-4305-9EF6-1C6CEAF130D8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95357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CD6C9-E31D-4964-ACCC-DF741D8560AB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3196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A5405-94BB-4AE9-873A-ECF37493223C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301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454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717" y="9876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454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17921-DAAE-4D32-8AB7-C15BDE853C0A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54316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454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717" y="9876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454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A1C6F-2F62-41E1-B708-79C74F6E50D7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14542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FFDFA-CAF5-45ED-AC7C-8E92C5145AF0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34882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B4BE4-77F0-4E76-AF7A-E6019F598B27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40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Cím, 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Online kép helye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8C7A4F1-D87F-45F6-955B-259D5DB7BDB6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3233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F74EFD4-D772-427B-AB30-7BBA3BC61A6C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0793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0EF3A41D-AC60-4F34-97E6-35ECDB1BB4D8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93830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05797888-E930-4583-BDD3-C579E06D82D1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15106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2CCAE-5D49-47C3-8EC0-A8023768BC7A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3893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43A88-8EC2-4B13-8D5A-0C36C11E992A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0652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1" y="17099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1" y="4589668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50A25-4D03-4E1E-841B-6F256E96F928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8542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3D917-8715-4F8A-9777-E00E0832DF86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9947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195B9-7280-4305-9EF6-1C6CEAF130D8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36202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CD6C9-E31D-4964-ACCC-DF741D8560AB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15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2CCAE-5D49-47C3-8EC0-A8023768BC7A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80431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A5405-94BB-4AE9-873A-ECF37493223C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2305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454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717" y="9876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454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17921-DAAE-4D32-8AB7-C15BDE853C0A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16844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454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717" y="9876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454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A1C6F-2F62-41E1-B708-79C74F6E50D7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07413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FFDFA-CAF5-45ED-AC7C-8E92C5145AF0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35531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B4BE4-77F0-4E76-AF7A-E6019F598B27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44692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Cím, 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Online kép helye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8C7A4F1-D87F-45F6-955B-259D5DB7BDB6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64399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F74EFD4-D772-427B-AB30-7BBA3BC61A6C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4971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0EF3A41D-AC60-4F34-97E6-35ECDB1BB4D8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5750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05797888-E930-4583-BDD3-C579E06D82D1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04800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2CCAE-5D49-47C3-8EC0-A8023768BC7A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85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43A88-8EC2-4B13-8D5A-0C36C11E992A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5594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43A88-8EC2-4B13-8D5A-0C36C11E992A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3025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1" y="17099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1" y="4589668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50A25-4D03-4E1E-841B-6F256E96F928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352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3D917-8715-4F8A-9777-E00E0832DF86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0286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195B9-7280-4305-9EF6-1C6CEAF130D8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22006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CD6C9-E31D-4964-ACCC-DF741D8560AB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2374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A5405-94BB-4AE9-873A-ECF37493223C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23548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454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717" y="9876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454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17921-DAAE-4D32-8AB7-C15BDE853C0A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7256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454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717" y="9876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454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A1C6F-2F62-41E1-B708-79C74F6E50D7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8823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FFDFA-CAF5-45ED-AC7C-8E92C5145AF0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928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B4BE4-77F0-4E76-AF7A-E6019F598B27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5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1" y="17099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1" y="4589668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50A25-4D03-4E1E-841B-6F256E96F928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87489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Cím, 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Online kép helye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8C7A4F1-D87F-45F6-955B-259D5DB7BDB6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3045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F74EFD4-D772-427B-AB30-7BBA3BC61A6C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82757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0EF3A41D-AC60-4F34-97E6-35ECDB1BB4D8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2221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05797888-E930-4583-BDD3-C579E06D82D1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35164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2CCAE-5D49-47C3-8EC0-A8023768BC7A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9418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43A88-8EC2-4B13-8D5A-0C36C11E992A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30574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1" y="17099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1" y="4589668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50A25-4D03-4E1E-841B-6F256E96F928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07205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3D917-8715-4F8A-9777-E00E0832DF86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18273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195B9-7280-4305-9EF6-1C6CEAF130D8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1339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CD6C9-E31D-4964-ACCC-DF741D8560AB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32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3D917-8715-4F8A-9777-E00E0832DF86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79422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A5405-94BB-4AE9-873A-ECF37493223C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1949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454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717" y="9876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454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17921-DAAE-4D32-8AB7-C15BDE853C0A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70623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454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717" y="9876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454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A1C6F-2F62-41E1-B708-79C74F6E50D7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00041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FFDFA-CAF5-45ED-AC7C-8E92C5145AF0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2697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B4BE4-77F0-4E76-AF7A-E6019F598B27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81724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Cím, 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Online kép helye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8C7A4F1-D87F-45F6-955B-259D5DB7BDB6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18831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F74EFD4-D772-427B-AB30-7BBA3BC61A6C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478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0EF3A41D-AC60-4F34-97E6-35ECDB1BB4D8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18545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05797888-E930-4583-BDD3-C579E06D82D1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90428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D5FE4-51B5-4971-9D0A-059272FEC58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776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195B9-7280-4305-9EF6-1C6CEAF130D8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16127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63780-B6D1-4352-8D24-BDE05EC0D6A5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72485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1" y="17099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1" y="4589668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13FC5-1FE5-4DCB-B840-0C9FB48C974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4819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28B6F-C598-4A4E-970E-EC5FE9963B32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64692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E2625-D0AF-44BF-89DF-01559BA147B2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32910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62AFD-A7D7-49CD-B6C2-0E70CDF3CA42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0290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3C5AB-4F43-47A4-B00A-BC44A4C841CE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2839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454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717" y="9876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454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84F65-97CC-4AA8-A32E-ED5D3C99BFD9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5183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454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717" y="9876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454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2BE85-3D0B-477B-823C-B0F642321C2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96372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9A40E-6A18-4FBC-A1E5-03A4EFE9E16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04805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C592E-820B-4397-9A40-F07D3B67344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66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CD6C9-E31D-4964-ACCC-DF741D8560AB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69776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FD09D-F1A5-4ACF-BDDB-CA1E673221F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34323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48FF1-DF73-4A25-93CE-EBBD8148D1EA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57835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2A52B-7471-4751-9F7F-9D29E98E68C9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56263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1" y="170989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1" y="4589620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1B4AD-E33F-433F-AD4E-8BD25D4C441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10697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ED546-0990-4ACB-BFCB-9079F766A4F7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39683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BA860-E710-4964-9499-8F906DAC2D5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856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F84EC-DEF1-4293-BE31-57BB0F832691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9820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7243E-8E60-4307-BBB4-4754FEAA3468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35682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422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717" y="98758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422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F4EAA-DD85-4B9F-B22B-2CA12BF2F362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5401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422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717" y="98758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422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8A65B-8BFD-474D-93B8-23B2B400142D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485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A5405-94BB-4AE9-873A-ECF37493223C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0634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54842-5F41-4A1A-8186-AFC9F831A391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79560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3A19C-668A-40F2-A68F-D2A9B3AB1CC8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700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E5776-3D6F-4B46-91F8-BC72922C114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83213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48FF1-DF73-4A25-93CE-EBBD8148D1EA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501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2A52B-7471-4751-9F7F-9D29E98E68C9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6302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1" y="17098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1" y="4589570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1B4AD-E33F-433F-AD4E-8BD25D4C441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21468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ED546-0990-4ACB-BFCB-9079F766A4F7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91468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BA860-E710-4964-9499-8F906DAC2D5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14127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F84EC-DEF1-4293-BE31-57BB0F832691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62048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7243E-8E60-4307-BBB4-4754FEAA3468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52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454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717" y="9876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454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17921-DAAE-4D32-8AB7-C15BDE853C0A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15191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8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717" y="98753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38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F4EAA-DD85-4B9F-B22B-2CA12BF2F362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14572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8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717" y="98753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38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8A65B-8BFD-474D-93B8-23B2B400142D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6435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54842-5F41-4A1A-8186-AFC9F831A391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36813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3A19C-668A-40F2-A68F-D2A9B3AB1CC8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08556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E5776-3D6F-4B46-91F8-BC72922C114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03529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48FF1-DF73-4A25-93CE-EBBD8148D1EA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055393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2A52B-7471-4751-9F7F-9D29E98E68C9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19328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1" y="170979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1" y="4589518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1B4AD-E33F-433F-AD4E-8BD25D4C441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4294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ED546-0990-4ACB-BFCB-9079F766A4F7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369606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BA860-E710-4964-9499-8F906DAC2D5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172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454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717" y="9876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454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A1C6F-2F62-41E1-B708-79C74F6E50D7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8953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F84EC-DEF1-4293-BE31-57BB0F832691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95627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7243E-8E60-4307-BBB4-4754FEAA3468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23099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54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717" y="98748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354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F4EAA-DD85-4B9F-B22B-2CA12BF2F362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6033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54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717" y="98748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354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8A65B-8BFD-474D-93B8-23B2B400142D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59457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54842-5F41-4A1A-8186-AFC9F831A391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118710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3A19C-668A-40F2-A68F-D2A9B3AB1CC8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0234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E5776-3D6F-4B46-91F8-BC72922C114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0983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48FF1-DF73-4A25-93CE-EBBD8148D1EA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5198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2A52B-7471-4751-9F7F-9D29E98E68C9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21731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1B4AD-E33F-433F-AD4E-8BD25D4C441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59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FFDFA-CAF5-45ED-AC7C-8E92C5145AF0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17443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ED546-0990-4ACB-BFCB-9079F766A4F7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26701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BA860-E710-4964-9499-8F906DAC2D5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1320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F84EC-DEF1-4293-BE31-57BB0F832691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06812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7243E-8E60-4307-BBB4-4754FEAA3468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587092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F4EAA-DD85-4B9F-B22B-2CA12BF2F362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946793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8A65B-8BFD-474D-93B8-23B2B400142D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766625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54842-5F41-4A1A-8186-AFC9F831A391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041211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3A19C-668A-40F2-A68F-D2A9B3AB1CC8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32627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E5776-3D6F-4B46-91F8-BC72922C114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107122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D5FE4-51B5-4971-9D0A-059272FEC58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607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B4BE4-77F0-4E76-AF7A-E6019F598B27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188143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63780-B6D1-4352-8D24-BDE05EC0D6A5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88370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1" y="17099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1" y="4589668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13FC5-1FE5-4DCB-B840-0C9FB48C974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770636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28B6F-C598-4A4E-970E-EC5FE9963B32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5270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E2625-D0AF-44BF-89DF-01559BA147B2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698351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62AFD-A7D7-49CD-B6C2-0E70CDF3CA42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19448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3C5AB-4F43-47A4-B00A-BC44A4C841CE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78001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454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717" y="9876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454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84F65-97CC-4AA8-A32E-ED5D3C99BFD9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280438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454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717" y="9876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454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2BE85-3D0B-477B-823C-B0F642321C2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29310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9A40E-6A18-4FBC-A1E5-03A4EFE9E16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5844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C592E-820B-4397-9A40-F07D3B67344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285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Cím, 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Online kép helye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8C7A4F1-D87F-45F6-955B-259D5DB7BDB6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2526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FD09D-F1A5-4ACF-BDDB-CA1E673221F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79741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D5FE4-51B5-4971-9D0A-059272FEC58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77531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63780-B6D1-4352-8D24-BDE05EC0D6A5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46248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1" y="17099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1" y="4589668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13FC5-1FE5-4DCB-B840-0C9FB48C974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332059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28B6F-C598-4A4E-970E-EC5FE9963B32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398652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E2625-D0AF-44BF-89DF-01559BA147B2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3080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62AFD-A7D7-49CD-B6C2-0E70CDF3CA42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70724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3C5AB-4F43-47A4-B00A-BC44A4C841CE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262831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454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717" y="9876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454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84F65-97CC-4AA8-A32E-ED5D3C99BFD9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71100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454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717" y="9876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454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2BE85-3D0B-477B-823C-B0F642321C2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06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F74EFD4-D772-427B-AB30-7BBA3BC61A6C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086601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9A40E-6A18-4FBC-A1E5-03A4EFE9E16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629243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C592E-820B-4397-9A40-F07D3B67344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15831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FD09D-F1A5-4ACF-BDDB-CA1E673221F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391112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D5FE4-51B5-4971-9D0A-059272FEC58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53996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63780-B6D1-4352-8D24-BDE05EC0D6A5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066528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1" y="17099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1" y="4589668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13FC5-1FE5-4DCB-B840-0C9FB48C974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510887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28B6F-C598-4A4E-970E-EC5FE9963B32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274762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E2625-D0AF-44BF-89DF-01559BA147B2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16367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62AFD-A7D7-49CD-B6C2-0E70CDF3CA42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64956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3C5AB-4F43-47A4-B00A-BC44A4C841CE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337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0EF3A41D-AC60-4F34-97E6-35ECDB1BB4D8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23679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454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717" y="9876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454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84F65-97CC-4AA8-A32E-ED5D3C99BFD9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20358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454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717" y="9876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454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2BE85-3D0B-477B-823C-B0F642321C2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366633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9A40E-6A18-4FBC-A1E5-03A4EFE9E16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72272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C592E-820B-4397-9A40-F07D3B67344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070955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FD09D-F1A5-4ACF-BDDB-CA1E673221F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58460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F0F39-9534-4AB9-BD87-D24F68B09647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478068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A6E2E-131B-476C-8D89-23C4862E59F5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336080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1" y="17099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1" y="4589668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6A5A3-8A72-488B-8E82-64EF02AEF2A2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368100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D45A2-3311-40E4-9449-DE79CC8BA994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89277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9A107-FF16-42A9-AEE7-BFA97136C750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920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05797888-E930-4583-BDD3-C579E06D82D1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57436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0949F-9CC0-492A-A9DC-54BD69DD1FCB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16301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65C82-7204-46FF-BA2F-9BACA6FF2758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10207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454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717" y="9876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454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6656F-488E-4BED-8965-5550542AF036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277350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454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717" y="9876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454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6D462-71F9-4834-84C7-A02E83437553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558572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5C6EC-C9F8-4427-8FEA-9EB551109664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11758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389EB-8E27-4983-B089-4F11224214C1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79360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Cím, 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Online kép helye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9773DB2-275C-494A-973E-D8031D9E9B16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079528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B6B7E7B1-12A5-490D-81CD-8B3CA915B8DF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310652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78908C5-6E39-4741-9D0C-2ED801D0C6DB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287675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77683CAD-6A17-434B-B7EB-78D554F4715C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4245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2CCAE-5D49-47C3-8EC0-A8023768BC7A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0403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D5FE4-51B5-4971-9D0A-059272FEC58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431655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63780-B6D1-4352-8D24-BDE05EC0D6A5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306973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1" y="17099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1" y="4589668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13FC5-1FE5-4DCB-B840-0C9FB48C974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995319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28B6F-C598-4A4E-970E-EC5FE9963B32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314389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E2625-D0AF-44BF-89DF-01559BA147B2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95306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62AFD-A7D7-49CD-B6C2-0E70CDF3CA42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134266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3C5AB-4F43-47A4-B00A-BC44A4C841CE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441411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454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717" y="9876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454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84F65-97CC-4AA8-A32E-ED5D3C99BFD9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189629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454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717" y="9876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454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2BE85-3D0B-477B-823C-B0F642321C2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919324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9A40E-6A18-4FBC-A1E5-03A4EFE9E16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0050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43A88-8EC2-4B13-8D5A-0C36C11E992A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48575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C592E-820B-4397-9A40-F07D3B67344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47974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FD09D-F1A5-4ACF-BDDB-CA1E673221F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513917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2CCAE-5D49-47C3-8EC0-A8023768BC7A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07985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43A88-8EC2-4B13-8D5A-0C36C11E992A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5022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1" y="17099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1" y="4589668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50A25-4D03-4E1E-841B-6F256E96F928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95069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3D917-8715-4F8A-9777-E00E0832DF86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577748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195B9-7280-4305-9EF6-1C6CEAF130D8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30851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CD6C9-E31D-4964-ACCC-DF741D8560AB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98234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A5405-94BB-4AE9-873A-ECF37493223C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11664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454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717" y="9876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454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17921-DAAE-4D32-8AB7-C15BDE853C0A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06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1" y="17099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1" y="4589668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50A25-4D03-4E1E-841B-6F256E96F928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49791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454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717" y="9876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454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A1C6F-2F62-41E1-B708-79C74F6E50D7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292925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FFDFA-CAF5-45ED-AC7C-8E92C5145AF0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58409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B4BE4-77F0-4E76-AF7A-E6019F598B27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52626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Cím, 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Online kép helye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8C7A4F1-D87F-45F6-955B-259D5DB7BDB6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861807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F74EFD4-D772-427B-AB30-7BBA3BC61A6C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085522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0EF3A41D-AC60-4F34-97E6-35ECDB1BB4D8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84236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05797888-E930-4583-BDD3-C579E06D82D1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703606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F0F39-9534-4AB9-BD87-D24F68B09647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693218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A6E2E-131B-476C-8D89-23C4862E59F5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58969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1" y="17099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1" y="4589668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6A5A3-8A72-488B-8E82-64EF02AEF2A2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237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3D917-8715-4F8A-9777-E00E0832DF86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9150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D45A2-3311-40E4-9449-DE79CC8BA994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759718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9A107-FF16-42A9-AEE7-BFA97136C750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24952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0949F-9CC0-492A-A9DC-54BD69DD1FCB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70768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65C82-7204-46FF-BA2F-9BACA6FF2758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977266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454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717" y="9876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454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6656F-488E-4BED-8965-5550542AF036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177999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454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717" y="9876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454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6D462-71F9-4834-84C7-A02E83437553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88058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5C6EC-C9F8-4427-8FEA-9EB551109664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406979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389EB-8E27-4983-B089-4F11224214C1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855398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Cím, 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Online kép helye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9773DB2-275C-494A-973E-D8031D9E9B16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137817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B6B7E7B1-12A5-490D-81CD-8B3CA915B8DF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234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195B9-7280-4305-9EF6-1C6CEAF130D8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147828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78908C5-6E39-4741-9D0C-2ED801D0C6DB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578584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77683CAD-6A17-434B-B7EB-78D554F4715C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5704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CD6C9-E31D-4964-ACCC-DF741D8560AB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6938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A5405-94BB-4AE9-873A-ECF37493223C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394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454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717" y="9876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454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17921-DAAE-4D32-8AB7-C15BDE853C0A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9636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454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717" y="9876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454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A1C6F-2F62-41E1-B708-79C74F6E50D7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031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FFDFA-CAF5-45ED-AC7C-8E92C5145AF0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389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B4BE4-77F0-4E76-AF7A-E6019F598B27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9693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Cím, 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Online kép helye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8C7A4F1-D87F-45F6-955B-259D5DB7BDB6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1193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F74EFD4-D772-427B-AB30-7BBA3BC61A6C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0612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0EF3A41D-AC60-4F34-97E6-35ECDB1BB4D8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0600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05797888-E930-4583-BDD3-C579E06D82D1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070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D5FE4-51B5-4971-9D0A-059272FEC58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3046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63780-B6D1-4352-8D24-BDE05EC0D6A5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76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13FC5-1FE5-4DCB-B840-0C9FB48C974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940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28B6F-C598-4A4E-970E-EC5FE9963B32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2383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E2625-D0AF-44BF-89DF-01559BA147B2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061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62AFD-A7D7-49CD-B6C2-0E70CDF3CA42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2159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3C5AB-4F43-47A4-B00A-BC44A4C841CE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372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84F65-97CC-4AA8-A32E-ED5D3C99BFD9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1523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2BE85-3D0B-477B-823C-B0F642321C2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677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9A40E-6A18-4FBC-A1E5-03A4EFE9E16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6202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C592E-820B-4397-9A40-F07D3B67344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8428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FD09D-F1A5-4ACF-BDDB-CA1E673221F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05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2CCAE-5D49-47C3-8EC0-A8023768BC7A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679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43A88-8EC2-4B13-8D5A-0C36C11E992A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115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1" y="17099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1" y="4589668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50A25-4D03-4E1E-841B-6F256E96F928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3949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3D917-8715-4F8A-9777-E00E0832DF86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4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195B9-7280-4305-9EF6-1C6CEAF130D8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960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CD6C9-E31D-4964-ACCC-DF741D8560AB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813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A5405-94BB-4AE9-873A-ECF37493223C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1714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454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717" y="9876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454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17921-DAAE-4D32-8AB7-C15BDE853C0A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7821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454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717" y="9876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454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A1C6F-2F62-41E1-B708-79C74F6E50D7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775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FFDFA-CAF5-45ED-AC7C-8E92C5145AF0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63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B4BE4-77F0-4E76-AF7A-E6019F598B27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480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Cím, 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Online kép helye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8C7A4F1-D87F-45F6-955B-259D5DB7BDB6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5417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F74EFD4-D772-427B-AB30-7BBA3BC61A6C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965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0EF3A41D-AC60-4F34-97E6-35ECDB1BB4D8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311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05797888-E930-4583-BDD3-C579E06D82D1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288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8AEB6-4692-497B-8F9F-00AA7F6AB626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9723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C9D67-64F7-41E6-9479-47299A66A4FD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1173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1" y="17099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1" y="4589668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742CC-0208-48A9-B452-C0B685F606DD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7051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F64E6-C100-4405-9308-199E8D5F13B1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0579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E5927-5C23-4566-8937-81DE0A448207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035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361E3-8BAA-42CF-9C05-B1E363838534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573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9331D-65A5-4071-B812-9BB047A9A003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3024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454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717" y="9876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454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C4A48-9EB9-435F-89A7-F9A94045386A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6641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454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717" y="9876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454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2B910-7ED9-4EF0-BD63-D0FA303A9EC9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018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D431F-D770-40A0-909F-C98B1D12468E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075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81656-AE61-4CC8-95E3-0312402EBC45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9974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3EC6473B-7499-4166-BD58-7D843F55B7F9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1885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F0F39-9534-4AB9-BD87-D24F68B09647}" type="slidenum">
              <a:rPr lang="hu-HU" altLang="hu-HU" smtClean="0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1039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A6E2E-131B-476C-8D89-23C4862E59F5}" type="slidenum">
              <a:rPr lang="hu-HU" altLang="hu-HU" smtClean="0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832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1" y="17099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1" y="4589668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6A5A3-8A72-488B-8E82-64EF02AEF2A2}" type="slidenum">
              <a:rPr lang="hu-HU" altLang="hu-HU" smtClean="0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08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dirty="0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D45A2-3311-40E4-9449-DE79CC8BA994}" type="slidenum">
              <a:rPr lang="hu-HU" altLang="hu-HU" smtClean="0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7526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9A107-FF16-42A9-AEE7-BFA97136C750}" type="slidenum">
              <a:rPr lang="hu-HU" altLang="hu-HU" smtClean="0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701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0949F-9CC0-492A-A9DC-54BD69DD1FCB}" type="slidenum">
              <a:rPr lang="hu-HU" altLang="hu-HU" smtClean="0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2880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65C82-7204-46FF-BA2F-9BACA6FF2758}" type="slidenum">
              <a:rPr lang="hu-HU" altLang="hu-HU" smtClean="0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2557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454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717" y="9876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454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6656F-488E-4BED-8965-5550542AF036}" type="slidenum">
              <a:rPr lang="hu-HU" altLang="hu-HU" smtClean="0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3141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454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717" y="9876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454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6D462-71F9-4834-84C7-A02E83437553}" type="slidenum">
              <a:rPr lang="hu-HU" altLang="hu-HU" smtClean="0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086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5C6EC-C9F8-4427-8FEA-9EB551109664}" type="slidenum">
              <a:rPr lang="hu-HU" altLang="hu-HU" smtClean="0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796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389EB-8E27-4983-B089-4F11224214C1}" type="slidenum">
              <a:rPr lang="hu-HU" altLang="hu-HU" smtClean="0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1202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Cím, 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Online kép helye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9773DB2-275C-494A-973E-D8031D9E9B16}" type="slidenum">
              <a:rPr lang="hu-HU" altLang="hu-HU" smtClean="0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6210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B6B7E7B1-12A5-490D-81CD-8B3CA915B8DF}" type="slidenum">
              <a:rPr lang="hu-HU" altLang="hu-HU" smtClean="0">
                <a:solidFill>
                  <a:srgbClr val="000000"/>
                </a:solidFill>
              </a:rPr>
              <a:pPr/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63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slideLayout" Target="../slideLayouts/slideLayout15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60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75.xml"/><Relationship Id="rId16" Type="http://schemas.openxmlformats.org/officeDocument/2006/relationships/theme" Target="../theme/theme13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190.xml"/><Relationship Id="rId16" Type="http://schemas.openxmlformats.org/officeDocument/2006/relationships/theme" Target="../theme/theme14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slideLayout" Target="../slideLayouts/slideLayout20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13" Type="http://schemas.openxmlformats.org/officeDocument/2006/relationships/slideLayout" Target="../slideLayouts/slideLayout216.xml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12" Type="http://schemas.openxmlformats.org/officeDocument/2006/relationships/slideLayout" Target="../slideLayouts/slideLayout215.xml"/><Relationship Id="rId2" Type="http://schemas.openxmlformats.org/officeDocument/2006/relationships/slideLayout" Target="../slideLayouts/slideLayout205.xml"/><Relationship Id="rId16" Type="http://schemas.openxmlformats.org/officeDocument/2006/relationships/theme" Target="../theme/theme1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08.xml"/><Relationship Id="rId1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Relationship Id="rId14" Type="http://schemas.openxmlformats.org/officeDocument/2006/relationships/slideLayout" Target="../slideLayouts/slideLayout21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6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221.xml"/><Relationship Id="rId7" Type="http://schemas.openxmlformats.org/officeDocument/2006/relationships/slideLayout" Target="../slideLayouts/slideLayout225.xml"/><Relationship Id="rId12" Type="http://schemas.openxmlformats.org/officeDocument/2006/relationships/slideLayout" Target="../slideLayouts/slideLayout230.xml"/><Relationship Id="rId2" Type="http://schemas.openxmlformats.org/officeDocument/2006/relationships/slideLayout" Target="../slideLayouts/slideLayout220.xml"/><Relationship Id="rId1" Type="http://schemas.openxmlformats.org/officeDocument/2006/relationships/slideLayout" Target="../slideLayouts/slideLayout219.xml"/><Relationship Id="rId6" Type="http://schemas.openxmlformats.org/officeDocument/2006/relationships/slideLayout" Target="../slideLayouts/slideLayout224.xml"/><Relationship Id="rId11" Type="http://schemas.openxmlformats.org/officeDocument/2006/relationships/slideLayout" Target="../slideLayouts/slideLayout229.xml"/><Relationship Id="rId5" Type="http://schemas.openxmlformats.org/officeDocument/2006/relationships/slideLayout" Target="../slideLayouts/slideLayout223.xml"/><Relationship Id="rId10" Type="http://schemas.openxmlformats.org/officeDocument/2006/relationships/slideLayout" Target="../slideLayouts/slideLayout228.xml"/><Relationship Id="rId4" Type="http://schemas.openxmlformats.org/officeDocument/2006/relationships/slideLayout" Target="../slideLayouts/slideLayout222.xml"/><Relationship Id="rId9" Type="http://schemas.openxmlformats.org/officeDocument/2006/relationships/slideLayout" Target="../slideLayouts/slideLayout22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8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233.xml"/><Relationship Id="rId7" Type="http://schemas.openxmlformats.org/officeDocument/2006/relationships/slideLayout" Target="../slideLayouts/slideLayout237.xml"/><Relationship Id="rId12" Type="http://schemas.openxmlformats.org/officeDocument/2006/relationships/slideLayout" Target="../slideLayouts/slideLayout242.xml"/><Relationship Id="rId2" Type="http://schemas.openxmlformats.org/officeDocument/2006/relationships/slideLayout" Target="../slideLayouts/slideLayout232.xml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235.xml"/><Relationship Id="rId10" Type="http://schemas.openxmlformats.org/officeDocument/2006/relationships/slideLayout" Target="../slideLayouts/slideLayout240.xm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slideLayout" Target="../slideLayouts/slideLayout254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2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261.xml"/><Relationship Id="rId12" Type="http://schemas.openxmlformats.org/officeDocument/2006/relationships/slideLayout" Target="../slideLayouts/slideLayout266.xml"/><Relationship Id="rId2" Type="http://schemas.openxmlformats.org/officeDocument/2006/relationships/slideLayout" Target="../slideLayouts/slideLayout256.xml"/><Relationship Id="rId1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60.xml"/><Relationship Id="rId11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59.xml"/><Relationship Id="rId10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4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69.xml"/><Relationship Id="rId7" Type="http://schemas.openxmlformats.org/officeDocument/2006/relationships/slideLayout" Target="../slideLayouts/slideLayout273.xml"/><Relationship Id="rId12" Type="http://schemas.openxmlformats.org/officeDocument/2006/relationships/slideLayout" Target="../slideLayouts/slideLayout278.xml"/><Relationship Id="rId2" Type="http://schemas.openxmlformats.org/officeDocument/2006/relationships/slideLayout" Target="../slideLayouts/slideLayout268.xml"/><Relationship Id="rId1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72.xml"/><Relationship Id="rId11" Type="http://schemas.openxmlformats.org/officeDocument/2006/relationships/slideLayout" Target="../slideLayouts/slideLayout277.xml"/><Relationship Id="rId5" Type="http://schemas.openxmlformats.org/officeDocument/2006/relationships/slideLayout" Target="../slideLayouts/slideLayout271.xml"/><Relationship Id="rId10" Type="http://schemas.openxmlformats.org/officeDocument/2006/relationships/slideLayout" Target="../slideLayouts/slideLayout276.xml"/><Relationship Id="rId4" Type="http://schemas.openxmlformats.org/officeDocument/2006/relationships/slideLayout" Target="../slideLayouts/slideLayout270.xml"/><Relationship Id="rId9" Type="http://schemas.openxmlformats.org/officeDocument/2006/relationships/slideLayout" Target="../slideLayouts/slideLayout275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6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81.xml"/><Relationship Id="rId7" Type="http://schemas.openxmlformats.org/officeDocument/2006/relationships/slideLayout" Target="../slideLayouts/slideLayout285.xml"/><Relationship Id="rId12" Type="http://schemas.openxmlformats.org/officeDocument/2006/relationships/slideLayout" Target="../slideLayouts/slideLayout290.xml"/><Relationship Id="rId2" Type="http://schemas.openxmlformats.org/officeDocument/2006/relationships/slideLayout" Target="../slideLayouts/slideLayout280.xml"/><Relationship Id="rId1" Type="http://schemas.openxmlformats.org/officeDocument/2006/relationships/slideLayout" Target="../slideLayouts/slideLayout279.xml"/><Relationship Id="rId6" Type="http://schemas.openxmlformats.org/officeDocument/2006/relationships/slideLayout" Target="../slideLayouts/slideLayout284.xml"/><Relationship Id="rId11" Type="http://schemas.openxmlformats.org/officeDocument/2006/relationships/slideLayout" Target="../slideLayouts/slideLayout289.xml"/><Relationship Id="rId5" Type="http://schemas.openxmlformats.org/officeDocument/2006/relationships/slideLayout" Target="../slideLayouts/slideLayout283.xml"/><Relationship Id="rId10" Type="http://schemas.openxmlformats.org/officeDocument/2006/relationships/slideLayout" Target="../slideLayouts/slideLayout288.xml"/><Relationship Id="rId4" Type="http://schemas.openxmlformats.org/officeDocument/2006/relationships/slideLayout" Target="../slideLayouts/slideLayout282.xml"/><Relationship Id="rId9" Type="http://schemas.openxmlformats.org/officeDocument/2006/relationships/slideLayout" Target="../slideLayouts/slideLayout287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8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7.xml"/><Relationship Id="rId12" Type="http://schemas.openxmlformats.org/officeDocument/2006/relationships/slideLayout" Target="../slideLayouts/slideLayout302.xml"/><Relationship Id="rId2" Type="http://schemas.openxmlformats.org/officeDocument/2006/relationships/slideLayout" Target="../slideLayouts/slideLayout292.xm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5" Type="http://schemas.openxmlformats.org/officeDocument/2006/relationships/slideLayout" Target="../slideLayouts/slideLayout295.xml"/><Relationship Id="rId10" Type="http://schemas.openxmlformats.org/officeDocument/2006/relationships/slideLayout" Target="../slideLayouts/slideLayout300.xm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0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305.xml"/><Relationship Id="rId7" Type="http://schemas.openxmlformats.org/officeDocument/2006/relationships/slideLayout" Target="../slideLayouts/slideLayout309.xml"/><Relationship Id="rId12" Type="http://schemas.openxmlformats.org/officeDocument/2006/relationships/slideLayout" Target="../slideLayouts/slideLayout314.xml"/><Relationship Id="rId2" Type="http://schemas.openxmlformats.org/officeDocument/2006/relationships/slideLayout" Target="../slideLayouts/slideLayout304.xml"/><Relationship Id="rId1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8.xml"/><Relationship Id="rId11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307.xml"/><Relationship Id="rId10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306.xml"/><Relationship Id="rId9" Type="http://schemas.openxmlformats.org/officeDocument/2006/relationships/slideLayout" Target="../slideLayouts/slideLayout31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2.xml"/><Relationship Id="rId13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17.xml"/><Relationship Id="rId7" Type="http://schemas.openxmlformats.org/officeDocument/2006/relationships/slideLayout" Target="../slideLayouts/slideLayout321.xml"/><Relationship Id="rId12" Type="http://schemas.openxmlformats.org/officeDocument/2006/relationships/slideLayout" Target="../slideLayouts/slideLayout326.xml"/><Relationship Id="rId2" Type="http://schemas.openxmlformats.org/officeDocument/2006/relationships/slideLayout" Target="../slideLayouts/slideLayout316.xml"/><Relationship Id="rId16" Type="http://schemas.openxmlformats.org/officeDocument/2006/relationships/theme" Target="../theme/theme24.xml"/><Relationship Id="rId1" Type="http://schemas.openxmlformats.org/officeDocument/2006/relationships/slideLayout" Target="../slideLayouts/slideLayout315.xml"/><Relationship Id="rId6" Type="http://schemas.openxmlformats.org/officeDocument/2006/relationships/slideLayout" Target="../slideLayouts/slideLayout320.xml"/><Relationship Id="rId11" Type="http://schemas.openxmlformats.org/officeDocument/2006/relationships/slideLayout" Target="../slideLayouts/slideLayout325.xml"/><Relationship Id="rId5" Type="http://schemas.openxmlformats.org/officeDocument/2006/relationships/slideLayout" Target="../slideLayouts/slideLayout319.xml"/><Relationship Id="rId15" Type="http://schemas.openxmlformats.org/officeDocument/2006/relationships/slideLayout" Target="../slideLayouts/slideLayout329.xml"/><Relationship Id="rId10" Type="http://schemas.openxmlformats.org/officeDocument/2006/relationships/slideLayout" Target="../slideLayouts/slideLayout324.xml"/><Relationship Id="rId4" Type="http://schemas.openxmlformats.org/officeDocument/2006/relationships/slideLayout" Target="../slideLayouts/slideLayout318.xml"/><Relationship Id="rId9" Type="http://schemas.openxmlformats.org/officeDocument/2006/relationships/slideLayout" Target="../slideLayouts/slideLayout323.xml"/><Relationship Id="rId14" Type="http://schemas.openxmlformats.org/officeDocument/2006/relationships/slideLayout" Target="../slideLayouts/slideLayout328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7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332.xml"/><Relationship Id="rId7" Type="http://schemas.openxmlformats.org/officeDocument/2006/relationships/slideLayout" Target="../slideLayouts/slideLayout336.xml"/><Relationship Id="rId12" Type="http://schemas.openxmlformats.org/officeDocument/2006/relationships/slideLayout" Target="../slideLayouts/slideLayout341.xml"/><Relationship Id="rId2" Type="http://schemas.openxmlformats.org/officeDocument/2006/relationships/slideLayout" Target="../slideLayouts/slideLayout331.xml"/><Relationship Id="rId1" Type="http://schemas.openxmlformats.org/officeDocument/2006/relationships/slideLayout" Target="../slideLayouts/slideLayout330.xml"/><Relationship Id="rId6" Type="http://schemas.openxmlformats.org/officeDocument/2006/relationships/slideLayout" Target="../slideLayouts/slideLayout335.xml"/><Relationship Id="rId11" Type="http://schemas.openxmlformats.org/officeDocument/2006/relationships/slideLayout" Target="../slideLayouts/slideLayout340.xml"/><Relationship Id="rId5" Type="http://schemas.openxmlformats.org/officeDocument/2006/relationships/slideLayout" Target="../slideLayouts/slideLayout334.xml"/><Relationship Id="rId10" Type="http://schemas.openxmlformats.org/officeDocument/2006/relationships/slideLayout" Target="../slideLayouts/slideLayout339.xml"/><Relationship Id="rId4" Type="http://schemas.openxmlformats.org/officeDocument/2006/relationships/slideLayout" Target="../slideLayouts/slideLayout333.xml"/><Relationship Id="rId9" Type="http://schemas.openxmlformats.org/officeDocument/2006/relationships/slideLayout" Target="../slideLayouts/slideLayout338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slideLayout" Target="../slideLayouts/slideLayout354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slideLayout" Target="../slideLayouts/slideLayout353.xml"/><Relationship Id="rId2" Type="http://schemas.openxmlformats.org/officeDocument/2006/relationships/slideLayout" Target="../slideLayouts/slideLayout343.xml"/><Relationship Id="rId16" Type="http://schemas.openxmlformats.org/officeDocument/2006/relationships/theme" Target="../theme/theme26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5" Type="http://schemas.openxmlformats.org/officeDocument/2006/relationships/slideLayout" Target="../slideLayouts/slideLayout35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Relationship Id="rId14" Type="http://schemas.openxmlformats.org/officeDocument/2006/relationships/slideLayout" Target="../slideLayouts/slideLayout355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4.xml"/><Relationship Id="rId13" Type="http://schemas.openxmlformats.org/officeDocument/2006/relationships/slideLayout" Target="../slideLayouts/slideLayout369.xml"/><Relationship Id="rId3" Type="http://schemas.openxmlformats.org/officeDocument/2006/relationships/slideLayout" Target="../slideLayouts/slideLayout359.xml"/><Relationship Id="rId7" Type="http://schemas.openxmlformats.org/officeDocument/2006/relationships/slideLayout" Target="../slideLayouts/slideLayout363.xml"/><Relationship Id="rId12" Type="http://schemas.openxmlformats.org/officeDocument/2006/relationships/slideLayout" Target="../slideLayouts/slideLayout368.xml"/><Relationship Id="rId2" Type="http://schemas.openxmlformats.org/officeDocument/2006/relationships/slideLayout" Target="../slideLayouts/slideLayout358.xml"/><Relationship Id="rId16" Type="http://schemas.openxmlformats.org/officeDocument/2006/relationships/theme" Target="../theme/theme27.xm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10" Type="http://schemas.openxmlformats.org/officeDocument/2006/relationships/slideLayout" Target="../slideLayouts/slideLayout366.xm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rgbClr val="ADC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1EF060B-F777-4AB9-8D24-82C598996CD6}" type="slidenum">
              <a:rPr lang="hu-HU" altLang="hu-HU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64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rgbClr val="6699FF">
                <a:gamma/>
                <a:tint val="53333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hu-HU" altLang="hu-HU" dirty="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hu-HU" altLang="hu-HU" dirty="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CEC01A0-C0D2-4D0C-AC5E-219BDDF87A70}" type="slidenum">
              <a:rPr lang="hu-HU" altLang="hu-HU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altLang="hu-H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87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rgbClr val="6699FF">
                <a:gamma/>
                <a:tint val="53333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hu-HU" altLang="hu-HU" dirty="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hu-HU" altLang="hu-HU" dirty="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CEC01A0-C0D2-4D0C-AC5E-219BDDF87A70}" type="slidenum">
              <a:rPr lang="hu-HU" altLang="hu-HU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altLang="hu-H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125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rgbClr val="6699FF">
                <a:gamma/>
                <a:tint val="53333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hu-HU" altLang="hu-HU" dirty="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hu-HU" altLang="hu-HU" dirty="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CEC01A0-C0D2-4D0C-AC5E-219BDDF87A70}" type="slidenum">
              <a:rPr lang="hu-HU" altLang="hu-HU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altLang="hu-H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6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rgbClr val="6699FF">
                <a:gamma/>
                <a:tint val="53333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hu-HU" altLang="hu-HU" dirty="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hu-HU" altLang="hu-HU" dirty="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CEC01A0-C0D2-4D0C-AC5E-219BDDF87A70}" type="slidenum">
              <a:rPr lang="hu-HU" altLang="hu-HU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altLang="hu-H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63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rgbClr val="6699FF">
                <a:gamma/>
                <a:tint val="53333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hu-HU" altLang="hu-HU" dirty="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hu-HU" altLang="hu-HU" dirty="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CEC01A0-C0D2-4D0C-AC5E-219BDDF87A70}" type="slidenum">
              <a:rPr lang="hu-HU" altLang="hu-HU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altLang="hu-H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67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rgbClr val="ADC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1EF060B-F777-4AB9-8D24-82C598996CD6}" type="slidenum">
              <a:rPr lang="hu-HU" altLang="hu-HU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70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rgbClr val="ADC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0A51EC7-513D-47F1-A0CD-B536F2D346A3}" type="slidenum">
              <a:rPr lang="hu-HU" altLang="hu-HU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3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rgbClr val="ADC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0A51EC7-513D-47F1-A0CD-B536F2D346A3}" type="slidenum">
              <a:rPr lang="hu-HU" altLang="hu-HU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48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rgbClr val="ADC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0A51EC7-513D-47F1-A0CD-B536F2D346A3}" type="slidenum">
              <a:rPr lang="hu-HU" altLang="hu-HU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82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rgbClr val="6699FF">
                <a:gamma/>
                <a:tint val="53333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hu-HU" altLang="hu-HU" dirty="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hu-HU" altLang="hu-HU" dirty="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CEC01A0-C0D2-4D0C-AC5E-219BDDF87A70}" type="slidenum">
              <a:rPr lang="hu-HU" altLang="hu-HU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altLang="hu-H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1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rgbClr val="ADC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0A51EC7-513D-47F1-A0CD-B536F2D346A3}" type="slidenum">
              <a:rPr lang="hu-HU" altLang="hu-HU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3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rgbClr val="ADC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1EF060B-F777-4AB9-8D24-82C598996CD6}" type="slidenum">
              <a:rPr lang="hu-HU" altLang="hu-HU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78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rgbClr val="ADC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1EF060B-F777-4AB9-8D24-82C598996CD6}" type="slidenum">
              <a:rPr lang="hu-HU" altLang="hu-HU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61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rgbClr val="ADC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1EF060B-F777-4AB9-8D24-82C598996CD6}" type="slidenum">
              <a:rPr lang="hu-HU" altLang="hu-HU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31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rgbClr val="6699FF">
                <a:gamma/>
                <a:tint val="53333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hu-HU" altLang="hu-HU" dirty="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hu-HU" altLang="hu-HU" dirty="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5B5B1A1-6F2D-4971-B24D-0AA297F4F6A2}" type="slidenum">
              <a:rPr lang="hu-HU" altLang="hu-HU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altLang="hu-H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01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  <p:sldLayoutId id="2147484064" r:id="rId12"/>
    <p:sldLayoutId id="2147484065" r:id="rId13"/>
    <p:sldLayoutId id="2147484066" r:id="rId14"/>
    <p:sldLayoutId id="2147484067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rgbClr val="ADC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1EF060B-F777-4AB9-8D24-82C598996CD6}" type="slidenum">
              <a:rPr lang="hu-HU" altLang="hu-HU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44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rgbClr val="6699FF">
                <a:gamma/>
                <a:tint val="53333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hu-HU" altLang="hu-HU" dirty="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hu-HU" altLang="hu-HU" dirty="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CEC01A0-C0D2-4D0C-AC5E-219BDDF87A70}" type="slidenum">
              <a:rPr lang="hu-HU" altLang="hu-HU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altLang="hu-H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69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  <p:sldLayoutId id="2147484093" r:id="rId12"/>
    <p:sldLayoutId id="2147484094" r:id="rId13"/>
    <p:sldLayoutId id="2147484095" r:id="rId14"/>
    <p:sldLayoutId id="2147484096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rgbClr val="6699FF">
                <a:gamma/>
                <a:tint val="53333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hu-HU" altLang="hu-H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hu-HU" altLang="hu-H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5B5B1A1-6F2D-4971-B24D-0AA297F4F6A2}" type="slidenum">
              <a:rPr lang="hu-HU" altLang="hu-HU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altLang="hu-H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43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  <p:sldLayoutId id="2147484110" r:id="rId13"/>
    <p:sldLayoutId id="2147484111" r:id="rId14"/>
    <p:sldLayoutId id="2147484112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rgbClr val="6699FF">
                <a:gamma/>
                <a:tint val="53333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hu-HU" altLang="hu-HU" dirty="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hu-HU" altLang="hu-HU" dirty="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CEC01A0-C0D2-4D0C-AC5E-219BDDF87A70}" type="slidenum">
              <a:rPr lang="hu-HU" altLang="hu-HU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altLang="hu-H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4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rgbClr val="ADC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1EF060B-F777-4AB9-8D24-82C598996CD6}" type="slidenum">
              <a:rPr lang="hu-HU" altLang="hu-HU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6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rgbClr val="6699FF">
                <a:gamma/>
                <a:tint val="53333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hu-HU" altLang="hu-HU" dirty="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hu-HU" altLang="hu-HU" dirty="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CEC01A0-C0D2-4D0C-AC5E-219BDDF87A70}" type="slidenum">
              <a:rPr lang="hu-HU" altLang="hu-HU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altLang="hu-H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60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rgbClr val="6699FF">
                <a:gamma/>
                <a:tint val="53333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F00E360-CA5D-43FE-BF7D-B39BCBBCDAE1}" type="slidenum">
              <a:rPr lang="hu-HU" altLang="hu-HU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17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rgbClr val="6699FF">
                <a:gamma/>
                <a:tint val="53333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 defTabSz="914400"/>
            <a:fld id="{39CA7008-F01F-4260-8142-DC67110A2F2B}" type="datetimeFigureOut">
              <a:rPr lang="hu-HU" smtClean="0">
                <a:solidFill>
                  <a:srgbClr val="000000"/>
                </a:solidFill>
              </a:rPr>
              <a:pPr defTabSz="914400"/>
              <a:t>2017.11.29.</a:t>
            </a:fld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defTabSz="914400"/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4400"/>
            <a:fld id="{BF2F34FC-4B2D-4956-AB17-5FF8BABDF965}" type="slidenum">
              <a:rPr lang="hu-HU" smtClean="0">
                <a:solidFill>
                  <a:srgbClr val="000000"/>
                </a:solidFill>
              </a:rPr>
              <a:pPr defTabSz="914400"/>
              <a:t>‹#›</a:t>
            </a:fld>
            <a:endParaRPr 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3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rgbClr val="6699FF">
                <a:gamma/>
                <a:tint val="53333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 defTabSz="914400"/>
            <a:fld id="{39CA7008-F01F-4260-8142-DC67110A2F2B}" type="datetimeFigureOut">
              <a:rPr lang="hu-HU" smtClean="0">
                <a:solidFill>
                  <a:srgbClr val="000000"/>
                </a:solidFill>
              </a:rPr>
              <a:pPr defTabSz="914400"/>
              <a:t>2017.11.29.</a:t>
            </a:fld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defTabSz="914400"/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4400"/>
            <a:fld id="{BF2F34FC-4B2D-4956-AB17-5FF8BABDF965}" type="slidenum">
              <a:rPr lang="hu-HU" smtClean="0">
                <a:solidFill>
                  <a:srgbClr val="000000"/>
                </a:solidFill>
              </a:rPr>
              <a:pPr defTabSz="914400"/>
              <a:t>‹#›</a:t>
            </a:fld>
            <a:endParaRPr 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79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rgbClr val="6699FF">
                <a:gamma/>
                <a:tint val="53333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hu-HU" altLang="hu-HU" dirty="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hu-HU" altLang="hu-HU" dirty="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5B5B1A1-6F2D-4971-B24D-0AA297F4F6A2}" type="slidenum">
              <a:rPr lang="hu-HU" altLang="hu-HU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altLang="hu-H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9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118.xml"/><Relationship Id="rId7" Type="http://schemas.openxmlformats.org/officeDocument/2006/relationships/image" Target="../media/image3.wmf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3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0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1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4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9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3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4212" y="477794"/>
            <a:ext cx="8001000" cy="291399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Légvezetési rendszerek (LVR) összefüggése a tervezett komfort paraméterekkel.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Dr. Magyar Tamás</a:t>
            </a:r>
            <a:br>
              <a:rPr lang="hu-HU" altLang="hu-H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u-HU" altLang="hu-H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c. egyetemi docens</a:t>
            </a:r>
          </a:p>
          <a:p>
            <a:pPr algn="ctr"/>
            <a:r>
              <a:rPr lang="hu-HU" altLang="hu-H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hu-HU" altLang="hu-H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u-HU" altLang="hu-H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BME  Épületgépészeti  és Gépészeti Eljárástechnikai Tanszék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6925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 b="1">
                <a:solidFill>
                  <a:srgbClr val="FFFFFF"/>
                </a:solidFill>
                <a:cs typeface="Times New Roman" panose="02020603050405020304" pitchFamily="18" charset="0"/>
              </a:rPr>
              <a:t>Helyiség tartózkodási zónájában mért légsebesség</a:t>
            </a:r>
            <a:endParaRPr lang="hu-HU" altLang="hu-HU" b="1">
              <a:cs typeface="Times New Roman" panose="02020603050405020304" pitchFamily="18" charset="0"/>
            </a:endParaRPr>
          </a:p>
        </p:txBody>
      </p:sp>
      <p:pic>
        <p:nvPicPr>
          <p:cNvPr id="99331" name="Picture 3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24125"/>
            <a:ext cx="76200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22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6699FF"/>
            </a:gs>
            <a:gs pos="100000">
              <a:srgbClr val="6699FF">
                <a:gamma/>
                <a:tint val="53333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Turbulencia fok </a:t>
            </a:r>
            <a:r>
              <a:rPr lang="hu-HU" altLang="hu-H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értelmezése:</a:t>
            </a:r>
            <a:endParaRPr lang="hu-HU" altLang="hu-HU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6019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1005963"/>
              </p:ext>
            </p:extLst>
          </p:nvPr>
        </p:nvGraphicFramePr>
        <p:xfrm>
          <a:off x="1869989" y="1970967"/>
          <a:ext cx="3452813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" name="Egyenlet" r:id="rId4" imgW="1396800" imgH="393480" progId="Equation.3">
                  <p:embed/>
                </p:oleObj>
              </mc:Choice>
              <mc:Fallback>
                <p:oleObj name="Egyenlet" r:id="rId4" imgW="1396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9989" y="1970967"/>
                        <a:ext cx="3452813" cy="9731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355115"/>
              </p:ext>
            </p:extLst>
          </p:nvPr>
        </p:nvGraphicFramePr>
        <p:xfrm>
          <a:off x="1811338" y="4029075"/>
          <a:ext cx="4530725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" name="Equation" r:id="rId6" imgW="1650960" imgH="520560" progId="Equation.3">
                  <p:embed/>
                </p:oleObj>
              </mc:Choice>
              <mc:Fallback>
                <p:oleObj name="Equation" r:id="rId6" imgW="165096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338" y="4029075"/>
                        <a:ext cx="4530725" cy="14081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1524000" y="3162472"/>
            <a:ext cx="4648200" cy="46166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változó és az átlag sebesség:</a:t>
            </a:r>
          </a:p>
        </p:txBody>
      </p:sp>
      <p:graphicFrame>
        <p:nvGraphicFramePr>
          <p:cNvPr id="86022" name="Object 6"/>
          <p:cNvGraphicFramePr>
            <a:graphicFrameLocks noChangeAspect="1"/>
          </p:cNvGraphicFramePr>
          <p:nvPr/>
        </p:nvGraphicFramePr>
        <p:xfrm>
          <a:off x="6934203" y="4267200"/>
          <a:ext cx="30099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" name="Egyenlet" r:id="rId8" imgW="1002960" imgH="406080" progId="Equation.3">
                  <p:embed/>
                </p:oleObj>
              </mc:Choice>
              <mc:Fallback>
                <p:oleObj name="Egyenlet" r:id="rId8" imgW="10029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3" y="4267200"/>
                        <a:ext cx="3009900" cy="9906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954775"/>
              </p:ext>
            </p:extLst>
          </p:nvPr>
        </p:nvGraphicFramePr>
        <p:xfrm>
          <a:off x="7189788" y="2187575"/>
          <a:ext cx="26670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" name="Equation" r:id="rId10" imgW="888840" imgH="228600" progId="Equation.3">
                  <p:embed/>
                </p:oleObj>
              </mc:Choice>
              <mc:Fallback>
                <p:oleObj name="Equation" r:id="rId10" imgW="888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9788" y="2187575"/>
                        <a:ext cx="2667000" cy="5572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Jobbra nyíl 4"/>
          <p:cNvSpPr/>
          <p:nvPr/>
        </p:nvSpPr>
        <p:spPr bwMode="auto">
          <a:xfrm>
            <a:off x="5322802" y="2463115"/>
            <a:ext cx="1778214" cy="48786"/>
          </a:xfrm>
          <a:prstGeom prst="rightArrow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990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 autoUpdateAnimBg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 dirty="0">
                <a:solidFill>
                  <a:schemeClr val="bg1"/>
                </a:solidFill>
              </a:rPr>
              <a:t>Helyiségek tartózkodási zónáinak </a:t>
            </a:r>
            <a:r>
              <a:rPr lang="hu-HU" altLang="hu-HU" sz="3200" dirty="0" smtClean="0">
                <a:solidFill>
                  <a:schemeClr val="bg1"/>
                </a:solidFill>
              </a:rPr>
              <a:t>értelmezése</a:t>
            </a:r>
            <a:br>
              <a:rPr lang="hu-HU" altLang="hu-HU" sz="3200" dirty="0" smtClean="0">
                <a:solidFill>
                  <a:schemeClr val="bg1"/>
                </a:solidFill>
              </a:rPr>
            </a:br>
            <a:r>
              <a:rPr lang="hu-HU" altLang="hu-HU" sz="3200" dirty="0" smtClean="0">
                <a:solidFill>
                  <a:schemeClr val="bg1"/>
                </a:solidFill>
              </a:rPr>
              <a:t>(MSZ prEN 13779)</a:t>
            </a:r>
            <a:endParaRPr lang="hu-HU" altLang="hu-HU" sz="3200" dirty="0">
              <a:solidFill>
                <a:schemeClr val="bg1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hu-HU" altLang="hu-HU" dirty="0" smtClean="0">
                <a:solidFill>
                  <a:schemeClr val="bg1"/>
                </a:solidFill>
              </a:rPr>
              <a:t>Alaprajz:</a:t>
            </a:r>
            <a:endParaRPr lang="hu-HU" altLang="hu-HU" dirty="0">
              <a:solidFill>
                <a:schemeClr val="bg1"/>
              </a:solidFill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2521838" y="2585612"/>
            <a:ext cx="6334125" cy="2566987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2362204" y="3214690"/>
            <a:ext cx="150813" cy="14493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7326314" y="5159407"/>
            <a:ext cx="1206500" cy="111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3414715" y="2990859"/>
            <a:ext cx="3619500" cy="1895475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2400" dirty="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2400" dirty="0">
              <a:solidFill>
                <a:srgbClr val="000000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400" b="1" dirty="0">
                <a:solidFill>
                  <a:srgbClr val="000000"/>
                </a:solidFill>
              </a:rPr>
              <a:t>Tartózkodási zóna</a:t>
            </a: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7037388" y="2990853"/>
            <a:ext cx="1357312" cy="1560513"/>
          </a:xfrm>
          <a:prstGeom prst="rect">
            <a:avLst/>
          </a:prstGeom>
          <a:solidFill>
            <a:srgbClr val="C0C0C0"/>
          </a:solidFill>
          <a:ln w="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2513013" y="5110368"/>
            <a:ext cx="0" cy="669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3417888" y="4775200"/>
            <a:ext cx="0" cy="1004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>
            <a:off x="2513017" y="5719763"/>
            <a:ext cx="9048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>
            <a:off x="4171951" y="2321130"/>
            <a:ext cx="0" cy="893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 flipH="1">
            <a:off x="8847273" y="3548063"/>
            <a:ext cx="7540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>
            <a:off x="7942264" y="3548063"/>
            <a:ext cx="4524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51217" name="Line 17"/>
          <p:cNvSpPr>
            <a:spLocks noChangeShapeType="1"/>
          </p:cNvSpPr>
          <p:nvPr/>
        </p:nvSpPr>
        <p:spPr bwMode="auto">
          <a:xfrm>
            <a:off x="8394835" y="3548063"/>
            <a:ext cx="45243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>
            <a:off x="4171951" y="2321130"/>
            <a:ext cx="0" cy="3349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 flipV="1">
            <a:off x="4171951" y="2991055"/>
            <a:ext cx="0" cy="333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1905000" y="5029200"/>
            <a:ext cx="11430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400" b="1" dirty="0">
                <a:solidFill>
                  <a:srgbClr val="000000"/>
                </a:solidFill>
              </a:rPr>
              <a:t>1,0m</a:t>
            </a: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4191001" y="2057400"/>
            <a:ext cx="90487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400" b="1" dirty="0">
                <a:solidFill>
                  <a:srgbClr val="000000"/>
                </a:solidFill>
              </a:rPr>
              <a:t>0,5m</a:t>
            </a: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9017887" y="2723069"/>
            <a:ext cx="904875" cy="595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400" b="1" dirty="0">
                <a:solidFill>
                  <a:srgbClr val="000000"/>
                </a:solidFill>
              </a:rPr>
              <a:t>0,5m</a:t>
            </a:r>
          </a:p>
        </p:txBody>
      </p:sp>
      <p:sp>
        <p:nvSpPr>
          <p:cNvPr id="51223" name="Text Box 23"/>
          <p:cNvSpPr txBox="1">
            <a:spLocks noChangeArrowheads="1"/>
          </p:cNvSpPr>
          <p:nvPr/>
        </p:nvSpPr>
        <p:spPr bwMode="auto">
          <a:xfrm>
            <a:off x="6163471" y="5573917"/>
            <a:ext cx="2325687" cy="5984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400" b="1" dirty="0">
                <a:solidFill>
                  <a:srgbClr val="000000"/>
                </a:solidFill>
              </a:rPr>
              <a:t>Speciális zóna</a:t>
            </a:r>
          </a:p>
        </p:txBody>
      </p:sp>
      <p:sp>
        <p:nvSpPr>
          <p:cNvPr id="51224" name="Line 24"/>
          <p:cNvSpPr>
            <a:spLocks noChangeShapeType="1"/>
          </p:cNvSpPr>
          <p:nvPr/>
        </p:nvSpPr>
        <p:spPr bwMode="auto">
          <a:xfrm flipV="1">
            <a:off x="6925470" y="4775404"/>
            <a:ext cx="564359" cy="798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51225" name="Text Box 25"/>
          <p:cNvSpPr txBox="1">
            <a:spLocks noChangeArrowheads="1"/>
          </p:cNvSpPr>
          <p:nvPr/>
        </p:nvSpPr>
        <p:spPr bwMode="auto">
          <a:xfrm>
            <a:off x="2895708" y="3200400"/>
            <a:ext cx="2597151" cy="560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400" b="1" dirty="0">
                <a:solidFill>
                  <a:srgbClr val="000000"/>
                </a:solidFill>
              </a:rPr>
              <a:t>Külső nyílászáró</a:t>
            </a:r>
          </a:p>
        </p:txBody>
      </p:sp>
      <p:sp>
        <p:nvSpPr>
          <p:cNvPr id="51226" name="Line 26"/>
          <p:cNvSpPr>
            <a:spLocks noChangeShapeType="1"/>
          </p:cNvSpPr>
          <p:nvPr/>
        </p:nvSpPr>
        <p:spPr bwMode="auto">
          <a:xfrm flipH="1">
            <a:off x="2513016" y="3548063"/>
            <a:ext cx="452437" cy="387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4021276" y="5497718"/>
            <a:ext cx="1658937" cy="750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400" b="1" dirty="0">
                <a:solidFill>
                  <a:srgbClr val="000000"/>
                </a:solidFill>
              </a:rPr>
              <a:t>Belső falsík</a:t>
            </a:r>
          </a:p>
        </p:txBody>
      </p:sp>
      <p:sp>
        <p:nvSpPr>
          <p:cNvPr id="51228" name="Text Box 28"/>
          <p:cNvSpPr txBox="1">
            <a:spLocks noChangeArrowheads="1"/>
          </p:cNvSpPr>
          <p:nvPr/>
        </p:nvSpPr>
        <p:spPr bwMode="auto">
          <a:xfrm>
            <a:off x="5378449" y="1650411"/>
            <a:ext cx="1658939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400" b="1" dirty="0">
                <a:solidFill>
                  <a:srgbClr val="000000"/>
                </a:solidFill>
              </a:rPr>
              <a:t>Külső falsík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173214" y="2616203"/>
            <a:ext cx="1980440" cy="5984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400" b="1" dirty="0" smtClean="0">
                <a:solidFill>
                  <a:srgbClr val="000000"/>
                </a:solidFill>
              </a:rPr>
              <a:t>Sarok </a:t>
            </a:r>
            <a:r>
              <a:rPr lang="hu-HU" altLang="hu-HU" sz="2400" b="1" dirty="0">
                <a:solidFill>
                  <a:srgbClr val="000000"/>
                </a:solidFill>
              </a:rPr>
              <a:t>zóna</a:t>
            </a:r>
          </a:p>
        </p:txBody>
      </p:sp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7458210" y="1853065"/>
            <a:ext cx="2325687" cy="5984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400" b="1" dirty="0" smtClean="0">
                <a:solidFill>
                  <a:srgbClr val="000000"/>
                </a:solidFill>
              </a:rPr>
              <a:t>Perem </a:t>
            </a:r>
            <a:r>
              <a:rPr lang="hu-HU" altLang="hu-HU" sz="2400" b="1" dirty="0">
                <a:solidFill>
                  <a:srgbClr val="000000"/>
                </a:solidFill>
              </a:rPr>
              <a:t>zóna</a:t>
            </a:r>
          </a:p>
        </p:txBody>
      </p:sp>
      <p:cxnSp>
        <p:nvCxnSpPr>
          <p:cNvPr id="10" name="Egyenes összekötő 9"/>
          <p:cNvCxnSpPr/>
          <p:nvPr/>
        </p:nvCxnSpPr>
        <p:spPr bwMode="auto">
          <a:xfrm flipH="1" flipV="1">
            <a:off x="7489829" y="4664077"/>
            <a:ext cx="999329" cy="446291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808080"/>
            </a:outerShdw>
          </a:effectLst>
        </p:spPr>
      </p:cxnSp>
    </p:spTree>
    <p:extLst>
      <p:ext uri="{BB962C8B-B14F-4D97-AF65-F5344CB8AC3E}">
        <p14:creationId xmlns:p14="http://schemas.microsoft.com/office/powerpoint/2010/main" val="379916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599"/>
            <a:ext cx="10363200" cy="2514601"/>
          </a:xfrm>
        </p:spPr>
        <p:txBody>
          <a:bodyPr/>
          <a:lstStyle/>
          <a:p>
            <a:pPr lvl="0" eaLnBrk="1" hangingPunct="1">
              <a:spcBef>
                <a:spcPct val="20000"/>
              </a:spcBef>
            </a:pPr>
            <a:r>
              <a:rPr lang="hu-HU" altLang="hu-HU" dirty="0" smtClean="0">
                <a:solidFill>
                  <a:srgbClr val="FFFFFF"/>
                </a:solidFill>
                <a:ea typeface="+mn-ea"/>
                <a:cs typeface="+mn-cs"/>
              </a:rPr>
              <a:t>Miért nem teljesül a légtechnikai komfortosság a csak energia egyensúlyra méretezett </a:t>
            </a:r>
            <a:r>
              <a:rPr lang="hu-HU" altLang="hu-HU" dirty="0">
                <a:solidFill>
                  <a:srgbClr val="FFFFFF"/>
                </a:solidFill>
                <a:ea typeface="+mn-ea"/>
                <a:cs typeface="+mn-cs"/>
              </a:rPr>
              <a:t>helyiségek tartózkodási zónájában?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658978"/>
            <a:ext cx="10363200" cy="343702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altLang="hu-HU" u="sng" dirty="0" smtClean="0"/>
              <a:t>Légtechnikai komfortosság alapkritériumai:</a:t>
            </a:r>
          </a:p>
          <a:p>
            <a:pPr marL="0" indent="0" eaLnBrk="1" hangingPunct="1">
              <a:buNone/>
            </a:pPr>
            <a:endParaRPr lang="hu-HU" altLang="hu-HU" u="sng" dirty="0" smtClean="0"/>
          </a:p>
          <a:p>
            <a:pPr lvl="0" eaLnBrk="1" hangingPunct="1"/>
            <a:r>
              <a:rPr lang="hu-HU" altLang="hu-HU" dirty="0"/>
              <a:t>Tartózkodási zónák homogén </a:t>
            </a:r>
            <a:r>
              <a:rPr lang="hu-HU" altLang="hu-HU" dirty="0" smtClean="0"/>
              <a:t>légátöblítése. Holttér- és huzatmentes tér létrehozása a tartózkodási zónában.</a:t>
            </a:r>
            <a:endParaRPr lang="hu-HU" altLang="hu-HU" u="sng" dirty="0" smtClean="0"/>
          </a:p>
          <a:p>
            <a:pPr eaLnBrk="1" hangingPunct="1"/>
            <a:r>
              <a:rPr lang="hu-HU" altLang="hu-HU" dirty="0" smtClean="0"/>
              <a:t>Az előírt komfort jellemzők és a tartózkodási zóna jellemzőinek azonossága: pl.  {t</a:t>
            </a:r>
            <a:r>
              <a:rPr lang="hu-HU" altLang="hu-HU" baseline="-25000" dirty="0" smtClean="0"/>
              <a:t>b</a:t>
            </a:r>
            <a:r>
              <a:rPr lang="hu-HU" altLang="hu-HU" dirty="0" smtClean="0"/>
              <a:t>; fi</a:t>
            </a:r>
            <a:r>
              <a:rPr lang="hu-HU" altLang="hu-HU" baseline="-25000" dirty="0" smtClean="0"/>
              <a:t>b</a:t>
            </a:r>
            <a:r>
              <a:rPr lang="hu-HU" altLang="hu-HU" dirty="0" smtClean="0"/>
              <a:t>;}={t</a:t>
            </a:r>
            <a:r>
              <a:rPr lang="hu-HU" altLang="hu-HU" baseline="-25000" dirty="0" smtClean="0"/>
              <a:t>tz</a:t>
            </a:r>
            <a:r>
              <a:rPr lang="hu-HU" altLang="hu-HU" dirty="0" smtClean="0"/>
              <a:t>;fi</a:t>
            </a:r>
            <a:r>
              <a:rPr lang="hu-HU" altLang="hu-HU" baseline="-25000" dirty="0" smtClean="0"/>
              <a:t>tz</a:t>
            </a:r>
            <a:r>
              <a:rPr lang="hu-HU" altLang="hu-HU" dirty="0" smtClean="0"/>
              <a:t>}</a:t>
            </a:r>
          </a:p>
          <a:p>
            <a:pPr marL="0" indent="0" eaLnBrk="1" hangingPunct="1">
              <a:buNone/>
            </a:pPr>
            <a:endParaRPr lang="hu-HU" altLang="hu-H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7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helyiség analízis mérlegegyenletei:</a:t>
            </a:r>
            <a:endParaRPr lang="hu-H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églalap 2"/>
          <p:cNvSpPr/>
          <p:nvPr/>
        </p:nvSpPr>
        <p:spPr bwMode="auto">
          <a:xfrm>
            <a:off x="691817" y="2039351"/>
            <a:ext cx="3549316" cy="830179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Σ</a:t>
            </a:r>
            <a:r>
              <a:rPr kumimoji="0" lang="hu-H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Q=V</a:t>
            </a:r>
            <a:r>
              <a:rPr kumimoji="0" lang="hu-HU" sz="320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sz</a:t>
            </a:r>
            <a:r>
              <a:rPr kumimoji="0" lang="hu-H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∙</a:t>
            </a:r>
            <a:r>
              <a:rPr kumimoji="0" lang="el-GR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ϱ∙∆</a:t>
            </a:r>
            <a:r>
              <a:rPr kumimoji="0" lang="hu-H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h</a:t>
            </a:r>
            <a:r>
              <a:rPr kumimoji="0" lang="hu-HU" sz="320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5" name="Téglalap 4"/>
          <p:cNvSpPr/>
          <p:nvPr/>
        </p:nvSpPr>
        <p:spPr bwMode="auto">
          <a:xfrm>
            <a:off x="2721143" y="3021930"/>
            <a:ext cx="3549316" cy="830179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Σ</a:t>
            </a:r>
            <a:r>
              <a:rPr lang="hu-HU" sz="3200" dirty="0" smtClean="0">
                <a:latin typeface="Times New Roman" panose="02020603050405020304" pitchFamily="18" charset="0"/>
              </a:rPr>
              <a:t>m</a:t>
            </a:r>
            <a:r>
              <a:rPr lang="hu-HU" sz="3200" baseline="-25000" dirty="0" smtClean="0">
                <a:latin typeface="Times New Roman" panose="02020603050405020304" pitchFamily="18" charset="0"/>
              </a:rPr>
              <a:t>vg</a:t>
            </a:r>
            <a:r>
              <a:rPr kumimoji="0" lang="hu-H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=V</a:t>
            </a:r>
            <a:r>
              <a:rPr kumimoji="0" lang="hu-HU" sz="320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sz</a:t>
            </a:r>
            <a:r>
              <a:rPr kumimoji="0" lang="hu-H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∙</a:t>
            </a:r>
            <a:r>
              <a:rPr kumimoji="0" lang="el-GR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ϱ∙∆</a:t>
            </a:r>
            <a:r>
              <a:rPr lang="hu-HU" sz="3200" dirty="0">
                <a:latin typeface="Times New Roman" panose="02020603050405020304" pitchFamily="18" charset="0"/>
              </a:rPr>
              <a:t>x</a:t>
            </a:r>
            <a:r>
              <a:rPr kumimoji="0" lang="hu-HU" sz="320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6" name="Téglalap 5"/>
          <p:cNvSpPr/>
          <p:nvPr/>
        </p:nvSpPr>
        <p:spPr bwMode="auto">
          <a:xfrm>
            <a:off x="4582027" y="4064667"/>
            <a:ext cx="3549316" cy="830179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Σ</a:t>
            </a:r>
            <a:r>
              <a:rPr lang="hu-HU" sz="3200" dirty="0" smtClean="0">
                <a:latin typeface="Times New Roman" panose="02020603050405020304" pitchFamily="18" charset="0"/>
              </a:rPr>
              <a:t>K</a:t>
            </a:r>
            <a:r>
              <a:rPr kumimoji="0" lang="hu-H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=V</a:t>
            </a:r>
            <a:r>
              <a:rPr kumimoji="0" lang="hu-HU" sz="320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sz</a:t>
            </a:r>
            <a:r>
              <a:rPr kumimoji="0" lang="hu-H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∙</a:t>
            </a:r>
            <a:r>
              <a:rPr kumimoji="0" lang="el-GR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ϱ∙∆</a:t>
            </a:r>
            <a:r>
              <a:rPr lang="hu-HU" sz="3200" dirty="0" smtClean="0">
                <a:latin typeface="Times New Roman" panose="02020603050405020304" pitchFamily="18" charset="0"/>
              </a:rPr>
              <a:t>k</a:t>
            </a:r>
            <a:r>
              <a:rPr kumimoji="0" lang="hu-HU" sz="320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7" name="Téglalap 6"/>
          <p:cNvSpPr/>
          <p:nvPr/>
        </p:nvSpPr>
        <p:spPr bwMode="auto">
          <a:xfrm>
            <a:off x="6695574" y="5143499"/>
            <a:ext cx="4063041" cy="119139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l-GR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Σ</a:t>
            </a:r>
            <a:r>
              <a:rPr lang="hu-HU" sz="3200" dirty="0" smtClean="0">
                <a:latin typeface="Times New Roman" panose="02020603050405020304" pitchFamily="18" charset="0"/>
              </a:rPr>
              <a:t>G</a:t>
            </a:r>
            <a:r>
              <a:rPr kumimoji="0" lang="hu-H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=0,1∙V</a:t>
            </a:r>
            <a:r>
              <a:rPr kumimoji="0" lang="hu-HU" sz="320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sz</a:t>
            </a:r>
            <a:r>
              <a:rPr kumimoji="0" lang="el-GR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∙∆</a:t>
            </a:r>
            <a:r>
              <a:rPr lang="hu-HU" sz="3200" dirty="0" err="1" smtClean="0">
                <a:latin typeface="Times New Roman" panose="02020603050405020304" pitchFamily="18" charset="0"/>
              </a:rPr>
              <a:t>c</a:t>
            </a:r>
            <a:r>
              <a:rPr kumimoji="0" lang="hu-HU" sz="320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H</a:t>
            </a:r>
            <a:r>
              <a:rPr lang="el-GR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∙</a:t>
            </a:r>
            <a:r>
              <a:rPr kumimoji="0" lang="el-GR" sz="3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ε</a:t>
            </a:r>
            <a:r>
              <a:rPr kumimoji="0" lang="hu-H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(LVR)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0,2&lt; </a:t>
            </a:r>
            <a:r>
              <a:rPr lang="el-GR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ε</a:t>
            </a: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(LVR</a:t>
            </a:r>
            <a:r>
              <a:rPr lang="hu-H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 &lt; 1,0</a:t>
            </a:r>
            <a:endParaRPr lang="hu-H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hu-HU" sz="20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49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Helyiségek légvezetési rendszerének </a:t>
            </a:r>
            <a:r>
              <a:rPr lang="hu-HU" alt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fajtái:</a:t>
            </a:r>
            <a:endParaRPr lang="hu-HU" altLang="hu-H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None/>
            </a:pPr>
            <a:r>
              <a:rPr lang="hu-HU" altLang="hu-HU" sz="2800" u="sng" dirty="0" smtClean="0"/>
              <a:t>Működtető erő típusa szerint:</a:t>
            </a:r>
            <a:endParaRPr lang="hu-HU" altLang="hu-HU" sz="2800" u="sng" dirty="0"/>
          </a:p>
          <a:p>
            <a:pPr marL="533400" indent="-533400"/>
            <a:r>
              <a:rPr lang="hu-HU" altLang="hu-HU" sz="2800" dirty="0"/>
              <a:t>Elárasztásos</a:t>
            </a:r>
          </a:p>
          <a:p>
            <a:pPr marL="533400" indent="-533400"/>
            <a:r>
              <a:rPr lang="hu-HU" altLang="hu-HU" sz="2800" dirty="0"/>
              <a:t>Hígításos:</a:t>
            </a:r>
          </a:p>
          <a:p>
            <a:pPr marL="533400" indent="-533400" algn="ctr">
              <a:buNone/>
            </a:pPr>
            <a:r>
              <a:rPr lang="hu-HU" altLang="hu-HU" sz="2800" dirty="0"/>
              <a:t>Sugár LVR</a:t>
            </a:r>
          </a:p>
          <a:p>
            <a:pPr marL="533400" indent="-533400" algn="ctr">
              <a:buNone/>
            </a:pPr>
            <a:r>
              <a:rPr lang="hu-HU" altLang="hu-HU" sz="2800" dirty="0"/>
              <a:t>Érintőleges LVR</a:t>
            </a:r>
          </a:p>
          <a:p>
            <a:pPr marL="533400" indent="-533400" algn="ctr">
              <a:buNone/>
            </a:pPr>
            <a:r>
              <a:rPr lang="hu-HU" altLang="hu-HU" sz="2800" dirty="0"/>
              <a:t>Diffúz LVR</a:t>
            </a:r>
          </a:p>
          <a:p>
            <a:pPr marL="533400" indent="-533400" algn="ctr">
              <a:buNone/>
            </a:pPr>
            <a:r>
              <a:rPr lang="hu-HU" altLang="hu-HU" sz="2800" dirty="0"/>
              <a:t>Mikroklíma LVR</a:t>
            </a:r>
          </a:p>
          <a:p>
            <a:pPr marL="533400" indent="-533400" algn="ctr">
              <a:buNone/>
            </a:pPr>
            <a:r>
              <a:rPr lang="hu-HU" altLang="hu-HU" sz="2800" dirty="0"/>
              <a:t>Kiszorításos LVR</a:t>
            </a:r>
          </a:p>
        </p:txBody>
      </p:sp>
    </p:spTree>
    <p:extLst>
      <p:ext uri="{BB962C8B-B14F-4D97-AF65-F5344CB8AC3E}">
        <p14:creationId xmlns:p14="http://schemas.microsoft.com/office/powerpoint/2010/main" val="224592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Légvezetési rendszerek működési tartománya:</a:t>
            </a:r>
            <a:endParaRPr lang="hu-H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340" y="2235369"/>
            <a:ext cx="6351121" cy="42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7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609599"/>
            <a:ext cx="10363200" cy="1260389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légvezetési rendszer megvalósításának eszközei:</a:t>
            </a:r>
            <a:endParaRPr lang="hu-H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312637"/>
              </p:ext>
            </p:extLst>
          </p:nvPr>
        </p:nvGraphicFramePr>
        <p:xfrm>
          <a:off x="1793103" y="2133600"/>
          <a:ext cx="8127999" cy="4206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9333"/>
                <a:gridCol w="2709333"/>
                <a:gridCol w="2709333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LVR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Prímér áramlás típusa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Befúvó típusa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Elárasztásos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Elemi légsugár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Elárasztásos</a:t>
                      </a:r>
                      <a:r>
                        <a:rPr lang="hu-HU" baseline="0" dirty="0" smtClean="0"/>
                        <a:t> és alacsony sebességű befúvók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Sugár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Tengelyszimmetrikus és sík</a:t>
                      </a:r>
                      <a:r>
                        <a:rPr lang="hu-HU" baseline="0" dirty="0" smtClean="0"/>
                        <a:t> szabad légsugár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Sugárfúvóka, résbefúvó,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Lineáris </a:t>
                      </a:r>
                      <a:r>
                        <a:rPr kumimoji="0" lang="hu-H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anemosztát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Érintőleges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Korlátozott, fali légsugár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Rés- és sáv befúvók, mennyezeti befúvók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Diffúz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Radiális szabad légsugár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Síkdiffúzorok</a:t>
                      </a:r>
                      <a:r>
                        <a:rPr lang="hu-HU" dirty="0" smtClean="0"/>
                        <a:t>, rotációs befúvók, padló </a:t>
                      </a:r>
                      <a:r>
                        <a:rPr lang="hu-HU" dirty="0" err="1" smtClean="0"/>
                        <a:t>anemosztát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Mikroklíma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Tengelyszimmetrikus, szabad légsugár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Speciális kialakítású légbefúvók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Kiszorításos</a:t>
                      </a:r>
                      <a:r>
                        <a:rPr lang="hu-HU" baseline="0" dirty="0" smtClean="0"/>
                        <a:t>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Elemi</a:t>
                      </a:r>
                      <a:r>
                        <a:rPr lang="hu-HU" baseline="0" dirty="0" smtClean="0"/>
                        <a:t> légsugarak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Perforált panelek,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laminarizátorok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571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hu-HU" altLang="hu-HU" sz="40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Mit</a:t>
            </a:r>
            <a:r>
              <a:rPr lang="hu-HU" altLang="hu-HU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kell </a:t>
            </a:r>
            <a:r>
              <a:rPr lang="hu-HU" altLang="hu-HU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ismerni </a:t>
            </a:r>
            <a:r>
              <a:rPr lang="hu-HU" altLang="hu-HU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ahhoz, hogy </a:t>
            </a:r>
            <a:r>
              <a:rPr lang="hu-HU" altLang="hu-HU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kiválasztható legyen a </a:t>
            </a:r>
            <a:r>
              <a:rPr lang="hu-HU" altLang="hu-HU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légvezetési </a:t>
            </a:r>
            <a:r>
              <a:rPr lang="hu-HU" altLang="hu-HU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rendszer?</a:t>
            </a:r>
            <a:endParaRPr lang="hu-HU" altLang="hu-HU" sz="4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hu-HU" altLang="hu-HU" dirty="0" smtClean="0"/>
              <a:t>A különböző légvezetési rendszerek (LVR) által létrehozott légsebesség és hőmérséklet mezőket, az aktuális tervezői feladat peremfeltételei között. </a:t>
            </a:r>
          </a:p>
          <a:p>
            <a:pPr>
              <a:lnSpc>
                <a:spcPct val="90000"/>
              </a:lnSpc>
              <a:buFontTx/>
              <a:buNone/>
            </a:pPr>
            <a:endParaRPr lang="hu-HU" altLang="hu-HU" u="sng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hu-HU" u="sng" dirty="0" smtClean="0"/>
              <a:t>Módjai:</a:t>
            </a:r>
            <a:endParaRPr lang="hu-HU" altLang="hu-HU" u="sng" dirty="0"/>
          </a:p>
          <a:p>
            <a:pPr>
              <a:lnSpc>
                <a:spcPct val="90000"/>
              </a:lnSpc>
            </a:pPr>
            <a:r>
              <a:rPr lang="hu-HU" altLang="hu-HU" dirty="0">
                <a:solidFill>
                  <a:srgbClr val="FF0000"/>
                </a:solidFill>
              </a:rPr>
              <a:t>Műszaki számítások, </a:t>
            </a:r>
            <a:r>
              <a:rPr lang="hu-HU" altLang="hu-HU" dirty="0" smtClean="0">
                <a:solidFill>
                  <a:srgbClr val="FF0000"/>
                </a:solidFill>
              </a:rPr>
              <a:t>becslések (analitikus),</a:t>
            </a:r>
            <a:endParaRPr lang="hu-HU" altLang="hu-HU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hu-HU" altLang="hu-HU" dirty="0" smtClean="0"/>
              <a:t>Numerikus szimuláció (számítógépes programok),</a:t>
            </a:r>
            <a:endParaRPr lang="hu-HU" altLang="hu-HU" dirty="0"/>
          </a:p>
          <a:p>
            <a:pPr>
              <a:lnSpc>
                <a:spcPct val="90000"/>
              </a:lnSpc>
            </a:pPr>
            <a:r>
              <a:rPr lang="hu-HU" altLang="hu-HU" dirty="0"/>
              <a:t>Modell </a:t>
            </a:r>
            <a:r>
              <a:rPr lang="hu-HU" altLang="hu-HU" dirty="0" smtClean="0"/>
              <a:t>kísérlet (laboratóriumi 3D fizikai modell)</a:t>
            </a:r>
            <a:endParaRPr lang="hu-HU" altLang="hu-HU" dirty="0"/>
          </a:p>
          <a:p>
            <a:pPr>
              <a:lnSpc>
                <a:spcPct val="90000"/>
              </a:lnSpc>
              <a:buFontTx/>
              <a:buNone/>
            </a:pPr>
            <a:endParaRPr lang="hu-HU" altLang="hu-H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6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33400"/>
            <a:ext cx="7772400" cy="1219200"/>
          </a:xfrm>
        </p:spPr>
        <p:txBody>
          <a:bodyPr/>
          <a:lstStyle/>
          <a:p>
            <a:r>
              <a:rPr lang="hu-HU" altLang="hu-HU" sz="3200" dirty="0">
                <a:solidFill>
                  <a:srgbClr val="FFFFFF"/>
                </a:solidFill>
              </a:rPr>
              <a:t>Helyiség átöblítés fizikai modellje</a:t>
            </a:r>
          </a:p>
        </p:txBody>
      </p:sp>
      <p:sp>
        <p:nvSpPr>
          <p:cNvPr id="100389" name="AutoShape 37"/>
          <p:cNvSpPr>
            <a:spLocks noChangeArrowheads="1"/>
          </p:cNvSpPr>
          <p:nvPr/>
        </p:nvSpPr>
        <p:spPr bwMode="auto">
          <a:xfrm>
            <a:off x="4054516" y="2767217"/>
            <a:ext cx="3498812" cy="1396795"/>
          </a:xfrm>
          <a:prstGeom prst="cube">
            <a:avLst>
              <a:gd name="adj" fmla="val 2498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100388" name="Line 36"/>
          <p:cNvSpPr>
            <a:spLocks noChangeShapeType="1"/>
          </p:cNvSpPr>
          <p:nvPr/>
        </p:nvSpPr>
        <p:spPr bwMode="auto">
          <a:xfrm>
            <a:off x="2743201" y="4164013"/>
            <a:ext cx="1311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100387" name="Line 35"/>
          <p:cNvSpPr>
            <a:spLocks noChangeShapeType="1"/>
          </p:cNvSpPr>
          <p:nvPr/>
        </p:nvSpPr>
        <p:spPr bwMode="auto">
          <a:xfrm>
            <a:off x="2889291" y="3116263"/>
            <a:ext cx="11652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100386" name="Line 34"/>
          <p:cNvSpPr>
            <a:spLocks noChangeShapeType="1"/>
          </p:cNvSpPr>
          <p:nvPr/>
        </p:nvSpPr>
        <p:spPr bwMode="auto">
          <a:xfrm flipV="1">
            <a:off x="3035300" y="3116263"/>
            <a:ext cx="0" cy="1047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100385" name="AutoShape 33"/>
          <p:cNvSpPr>
            <a:spLocks noChangeArrowheads="1"/>
          </p:cNvSpPr>
          <p:nvPr/>
        </p:nvSpPr>
        <p:spPr bwMode="auto">
          <a:xfrm>
            <a:off x="5803901" y="2330450"/>
            <a:ext cx="146051" cy="611188"/>
          </a:xfrm>
          <a:prstGeom prst="downArrow">
            <a:avLst>
              <a:gd name="adj1" fmla="val 50000"/>
              <a:gd name="adj2" fmla="val 10462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100384" name="AutoShape 32"/>
          <p:cNvSpPr>
            <a:spLocks noChangeArrowheads="1"/>
          </p:cNvSpPr>
          <p:nvPr/>
        </p:nvSpPr>
        <p:spPr bwMode="auto">
          <a:xfrm>
            <a:off x="5367337" y="4186443"/>
            <a:ext cx="146051" cy="523875"/>
          </a:xfrm>
          <a:prstGeom prst="downArrow">
            <a:avLst>
              <a:gd name="adj1" fmla="val 50000"/>
              <a:gd name="adj2" fmla="val 8967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100383" name="AutoShape 31"/>
          <p:cNvSpPr>
            <a:spLocks/>
          </p:cNvSpPr>
          <p:nvPr/>
        </p:nvSpPr>
        <p:spPr bwMode="auto">
          <a:xfrm>
            <a:off x="4103688" y="4316618"/>
            <a:ext cx="1154112" cy="712787"/>
          </a:xfrm>
          <a:prstGeom prst="borderCallout1">
            <a:avLst>
              <a:gd name="adj1" fmla="val -10690"/>
              <a:gd name="adj2" fmla="val 9903"/>
              <a:gd name="adj3" fmla="val -10690"/>
              <a:gd name="adj4" fmla="val 11114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b="1" dirty="0">
                <a:solidFill>
                  <a:srgbClr val="000000"/>
                </a:solidFill>
                <a:cs typeface="Times New Roman" panose="02020603050405020304" pitchFamily="18" charset="0"/>
              </a:rPr>
              <a:t>V</a:t>
            </a:r>
            <a:r>
              <a:rPr lang="hu-HU" altLang="hu-HU" b="1" baseline="-30000" dirty="0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r>
              <a:rPr lang="hu-HU" altLang="hu-HU" b="1" dirty="0">
                <a:solidFill>
                  <a:srgbClr val="000000"/>
                </a:solidFill>
                <a:cs typeface="Times New Roman" panose="02020603050405020304" pitchFamily="18" charset="0"/>
              </a:rPr>
              <a:t>; h</a:t>
            </a:r>
            <a:r>
              <a:rPr lang="hu-HU" altLang="hu-HU" b="1" baseline="-30000" dirty="0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r>
              <a:rPr lang="hu-HU" altLang="hu-HU" b="1" dirty="0">
                <a:solidFill>
                  <a:srgbClr val="000000"/>
                </a:solidFill>
                <a:cs typeface="Times New Roman" panose="02020603050405020304" pitchFamily="18" charset="0"/>
              </a:rPr>
              <a:t>; T</a:t>
            </a:r>
            <a:r>
              <a:rPr lang="hu-HU" altLang="hu-HU" b="1" baseline="-30000" dirty="0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r>
              <a:rPr lang="hu-HU" altLang="hu-HU" b="1" dirty="0">
                <a:solidFill>
                  <a:srgbClr val="000000"/>
                </a:solidFill>
                <a:cs typeface="Times New Roman" panose="02020603050405020304" pitchFamily="18" charset="0"/>
              </a:rPr>
              <a:t>; </a:t>
            </a:r>
            <a:r>
              <a:rPr lang="hu-HU" altLang="hu-HU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hu-HU" altLang="hu-HU" b="1" baseline="-30000" dirty="0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r>
              <a:rPr lang="hu-HU" altLang="hu-HU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;</a:t>
            </a:r>
          </a:p>
        </p:txBody>
      </p:sp>
      <p:sp>
        <p:nvSpPr>
          <p:cNvPr id="100382" name="AutoShape 30"/>
          <p:cNvSpPr>
            <a:spLocks/>
          </p:cNvSpPr>
          <p:nvPr/>
        </p:nvSpPr>
        <p:spPr bwMode="auto">
          <a:xfrm>
            <a:off x="6108703" y="2009775"/>
            <a:ext cx="1816100" cy="419100"/>
          </a:xfrm>
          <a:prstGeom prst="borderCallout1">
            <a:avLst>
              <a:gd name="adj1" fmla="val 118181"/>
              <a:gd name="adj2" fmla="val 93708"/>
              <a:gd name="adj3" fmla="val 118181"/>
              <a:gd name="adj4" fmla="val -935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b="1" dirty="0">
                <a:solidFill>
                  <a:srgbClr val="000000"/>
                </a:solidFill>
                <a:cs typeface="Times New Roman" panose="02020603050405020304" pitchFamily="18" charset="0"/>
              </a:rPr>
              <a:t>V</a:t>
            </a:r>
            <a:r>
              <a:rPr lang="hu-HU" altLang="hu-HU" b="1" baseline="-30000" dirty="0">
                <a:solidFill>
                  <a:srgbClr val="000000"/>
                </a:solidFill>
                <a:cs typeface="Times New Roman" panose="02020603050405020304" pitchFamily="18" charset="0"/>
              </a:rPr>
              <a:t>sz</a:t>
            </a:r>
            <a:r>
              <a:rPr lang="hu-HU" altLang="hu-HU" b="1" dirty="0">
                <a:solidFill>
                  <a:srgbClr val="000000"/>
                </a:solidFill>
                <a:cs typeface="Times New Roman" panose="02020603050405020304" pitchFamily="18" charset="0"/>
              </a:rPr>
              <a:t>; h</a:t>
            </a:r>
            <a:r>
              <a:rPr lang="hu-HU" altLang="hu-HU" b="1" baseline="-30000" dirty="0">
                <a:solidFill>
                  <a:srgbClr val="000000"/>
                </a:solidFill>
                <a:cs typeface="Times New Roman" panose="02020603050405020304" pitchFamily="18" charset="0"/>
              </a:rPr>
              <a:t>sz</a:t>
            </a:r>
            <a:r>
              <a:rPr lang="hu-HU" altLang="hu-HU" b="1" dirty="0">
                <a:solidFill>
                  <a:srgbClr val="000000"/>
                </a:solidFill>
                <a:cs typeface="Times New Roman" panose="02020603050405020304" pitchFamily="18" charset="0"/>
              </a:rPr>
              <a:t>; T</a:t>
            </a:r>
            <a:r>
              <a:rPr lang="hu-HU" altLang="hu-HU" b="1" baseline="-30000" dirty="0">
                <a:solidFill>
                  <a:srgbClr val="000000"/>
                </a:solidFill>
                <a:cs typeface="Times New Roman" panose="02020603050405020304" pitchFamily="18" charset="0"/>
              </a:rPr>
              <a:t>sz</a:t>
            </a:r>
            <a:r>
              <a:rPr lang="hu-HU" altLang="hu-HU" b="1" dirty="0">
                <a:solidFill>
                  <a:srgbClr val="000000"/>
                </a:solidFill>
                <a:cs typeface="Times New Roman" panose="02020603050405020304" pitchFamily="18" charset="0"/>
              </a:rPr>
              <a:t>; </a:t>
            </a:r>
            <a:r>
              <a:rPr lang="hu-HU" altLang="hu-HU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hu-HU" altLang="hu-HU" b="1" baseline="-30000" dirty="0">
                <a:solidFill>
                  <a:srgbClr val="000000"/>
                </a:solidFill>
                <a:cs typeface="Times New Roman" panose="02020603050405020304" pitchFamily="18" charset="0"/>
              </a:rPr>
              <a:t>sz</a:t>
            </a:r>
            <a:r>
              <a:rPr lang="hu-HU" altLang="hu-HU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;</a:t>
            </a:r>
            <a:endParaRPr lang="hu-HU" altLang="hu-HU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 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b="1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00381" name="AutoShape 29"/>
          <p:cNvSpPr>
            <a:spLocks/>
          </p:cNvSpPr>
          <p:nvPr/>
        </p:nvSpPr>
        <p:spPr bwMode="auto">
          <a:xfrm>
            <a:off x="7845425" y="2959305"/>
            <a:ext cx="2743200" cy="768350"/>
          </a:xfrm>
          <a:prstGeom prst="borderCallout1">
            <a:avLst>
              <a:gd name="adj1" fmla="val -5219"/>
              <a:gd name="adj2" fmla="val 49781"/>
              <a:gd name="adj3" fmla="val -9917"/>
              <a:gd name="adj4" fmla="val 4971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b="1" dirty="0">
                <a:solidFill>
                  <a:srgbClr val="000000"/>
                </a:solidFill>
                <a:cs typeface="Times New Roman" panose="02020603050405020304" pitchFamily="18" charset="0"/>
              </a:rPr>
              <a:t>V</a:t>
            </a:r>
            <a:r>
              <a:rPr lang="hu-HU" altLang="hu-HU" b="1" baseline="-30000" dirty="0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hu-HU" altLang="hu-HU" b="1" dirty="0">
                <a:solidFill>
                  <a:srgbClr val="000000"/>
                </a:solidFill>
                <a:cs typeface="Times New Roman" panose="02020603050405020304" pitchFamily="18" charset="0"/>
              </a:rPr>
              <a:t>; h</a:t>
            </a:r>
            <a:r>
              <a:rPr lang="hu-HU" altLang="hu-HU" b="1" baseline="-30000" dirty="0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hu-HU" altLang="hu-HU" b="1" dirty="0">
                <a:solidFill>
                  <a:srgbClr val="000000"/>
                </a:solidFill>
                <a:cs typeface="Times New Roman" panose="02020603050405020304" pitchFamily="18" charset="0"/>
              </a:rPr>
              <a:t>; T</a:t>
            </a:r>
            <a:r>
              <a:rPr lang="hu-HU" altLang="hu-HU" b="1" baseline="-30000" dirty="0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hu-HU" altLang="hu-HU" b="1" dirty="0">
                <a:solidFill>
                  <a:srgbClr val="000000"/>
                </a:solidFill>
                <a:cs typeface="Times New Roman" panose="02020603050405020304" pitchFamily="18" charset="0"/>
              </a:rPr>
              <a:t>; </a:t>
            </a:r>
            <a:r>
              <a:rPr lang="hu-HU" altLang="hu-HU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hu-HU" altLang="hu-HU" b="1" baseline="-30000" dirty="0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hu-HU" altLang="hu-HU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;V</a:t>
            </a:r>
            <a:r>
              <a:rPr lang="hu-HU" altLang="hu-HU" b="1" baseline="-300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h</a:t>
            </a:r>
            <a:r>
              <a:rPr lang="hu-HU" altLang="hu-HU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; A, </a:t>
            </a:r>
            <a:r>
              <a:rPr lang="hu-HU" altLang="hu-HU" b="1" dirty="0">
                <a:solidFill>
                  <a:srgbClr val="000000"/>
                </a:solidFill>
                <a:cs typeface="Times New Roman" panose="02020603050405020304" pitchFamily="18" charset="0"/>
              </a:rPr>
              <a:t>Q;</a:t>
            </a:r>
            <a:r>
              <a:rPr lang="hu-HU" altLang="hu-HU" b="1" dirty="0">
                <a:solidFill>
                  <a:srgbClr val="000000"/>
                </a:solidFill>
              </a:rPr>
              <a:t> </a:t>
            </a:r>
            <a:r>
              <a:rPr lang="hu-HU" altLang="hu-HU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</a:t>
            </a:r>
            <a:r>
              <a:rPr lang="hu-HU" altLang="hu-HU" b="1" dirty="0">
                <a:solidFill>
                  <a:srgbClr val="000000"/>
                </a:solidFill>
                <a:cs typeface="Times New Roman" panose="02020603050405020304" pitchFamily="18" charset="0"/>
              </a:rPr>
              <a:t>m</a:t>
            </a:r>
            <a:r>
              <a:rPr lang="hu-HU" altLang="hu-HU" b="1" baseline="-300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vg</a:t>
            </a:r>
            <a:r>
              <a:rPr lang="hu-HU" altLang="hu-HU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;</a:t>
            </a:r>
            <a:endParaRPr lang="hu-HU" altLang="hu-HU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 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b="1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00380" name="Line 28"/>
          <p:cNvSpPr>
            <a:spLocks noChangeShapeType="1"/>
          </p:cNvSpPr>
          <p:nvPr/>
        </p:nvSpPr>
        <p:spPr bwMode="auto">
          <a:xfrm flipV="1">
            <a:off x="4638675" y="2767013"/>
            <a:ext cx="0" cy="104775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100379" name="Line 27"/>
          <p:cNvSpPr>
            <a:spLocks noChangeShapeType="1"/>
          </p:cNvSpPr>
          <p:nvPr/>
        </p:nvSpPr>
        <p:spPr bwMode="auto">
          <a:xfrm flipV="1">
            <a:off x="4657224" y="1981405"/>
            <a:ext cx="0" cy="785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100378" name="Line 26"/>
          <p:cNvSpPr>
            <a:spLocks noChangeShapeType="1"/>
          </p:cNvSpPr>
          <p:nvPr/>
        </p:nvSpPr>
        <p:spPr bwMode="auto">
          <a:xfrm flipV="1">
            <a:off x="4054475" y="3814763"/>
            <a:ext cx="584200" cy="34925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100377" name="Line 25"/>
          <p:cNvSpPr>
            <a:spLocks noChangeShapeType="1"/>
          </p:cNvSpPr>
          <p:nvPr/>
        </p:nvSpPr>
        <p:spPr bwMode="auto">
          <a:xfrm flipH="1">
            <a:off x="3179763" y="4164218"/>
            <a:ext cx="874712" cy="523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100376" name="Line 24"/>
          <p:cNvSpPr>
            <a:spLocks noChangeShapeType="1"/>
          </p:cNvSpPr>
          <p:nvPr/>
        </p:nvSpPr>
        <p:spPr bwMode="auto">
          <a:xfrm flipV="1">
            <a:off x="4638676" y="3810005"/>
            <a:ext cx="4048125" cy="476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100374" name="Line 22"/>
          <p:cNvSpPr>
            <a:spLocks noChangeShapeType="1"/>
          </p:cNvSpPr>
          <p:nvPr/>
        </p:nvSpPr>
        <p:spPr bwMode="auto">
          <a:xfrm>
            <a:off x="4929188" y="3116468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100373" name="Line 21"/>
          <p:cNvSpPr>
            <a:spLocks noChangeShapeType="1"/>
          </p:cNvSpPr>
          <p:nvPr/>
        </p:nvSpPr>
        <p:spPr bwMode="auto">
          <a:xfrm>
            <a:off x="5367339" y="3116468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100372" name="Line 20"/>
          <p:cNvSpPr>
            <a:spLocks noChangeShapeType="1"/>
          </p:cNvSpPr>
          <p:nvPr/>
        </p:nvSpPr>
        <p:spPr bwMode="auto">
          <a:xfrm>
            <a:off x="5221288" y="2941638"/>
            <a:ext cx="0" cy="698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100371" name="Line 19"/>
          <p:cNvSpPr>
            <a:spLocks noChangeShapeType="1"/>
          </p:cNvSpPr>
          <p:nvPr/>
        </p:nvSpPr>
        <p:spPr bwMode="auto">
          <a:xfrm>
            <a:off x="5659439" y="2941638"/>
            <a:ext cx="0" cy="698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5803900" y="3048205"/>
            <a:ext cx="584200" cy="504825"/>
          </a:xfrm>
          <a:prstGeom prst="cube">
            <a:avLst>
              <a:gd name="adj" fmla="val 28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hu-HU" altLang="hu-HU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100369" name="Line 17"/>
          <p:cNvSpPr>
            <a:spLocks noChangeShapeType="1"/>
          </p:cNvSpPr>
          <p:nvPr/>
        </p:nvSpPr>
        <p:spPr bwMode="auto">
          <a:xfrm>
            <a:off x="6096000" y="2941638"/>
            <a:ext cx="0" cy="4365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100368" name="Line 16"/>
          <p:cNvSpPr>
            <a:spLocks noChangeShapeType="1"/>
          </p:cNvSpPr>
          <p:nvPr/>
        </p:nvSpPr>
        <p:spPr bwMode="auto">
          <a:xfrm>
            <a:off x="6096000" y="3552828"/>
            <a:ext cx="0" cy="436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100367" name="AutoShape 15"/>
          <p:cNvSpPr>
            <a:spLocks noChangeArrowheads="1"/>
          </p:cNvSpPr>
          <p:nvPr/>
        </p:nvSpPr>
        <p:spPr bwMode="auto">
          <a:xfrm>
            <a:off x="7262819" y="4648405"/>
            <a:ext cx="1165225" cy="1000125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sz="1200" b="1" dirty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hu-HU" altLang="hu-HU" sz="1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b="1" dirty="0">
                <a:solidFill>
                  <a:srgbClr val="000000"/>
                </a:solidFill>
                <a:cs typeface="Times New Roman" panose="02020603050405020304" pitchFamily="18" charset="0"/>
              </a:rPr>
              <a:t>dV</a:t>
            </a:r>
            <a:endParaRPr lang="hu-HU" altLang="hu-HU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2400" dirty="0">
              <a:solidFill>
                <a:srgbClr val="000000"/>
              </a:solidFill>
            </a:endParaRPr>
          </a:p>
        </p:txBody>
      </p:sp>
      <p:sp>
        <p:nvSpPr>
          <p:cNvPr id="100366" name="AutoShape 14"/>
          <p:cNvSpPr>
            <a:spLocks noChangeArrowheads="1"/>
          </p:cNvSpPr>
          <p:nvPr/>
        </p:nvSpPr>
        <p:spPr bwMode="auto">
          <a:xfrm>
            <a:off x="7772401" y="4267405"/>
            <a:ext cx="146051" cy="436563"/>
          </a:xfrm>
          <a:prstGeom prst="downArrow">
            <a:avLst>
              <a:gd name="adj1" fmla="val 50000"/>
              <a:gd name="adj2" fmla="val 7472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100365" name="AutoShape 13"/>
          <p:cNvSpPr>
            <a:spLocks noChangeArrowheads="1"/>
          </p:cNvSpPr>
          <p:nvPr/>
        </p:nvSpPr>
        <p:spPr bwMode="auto">
          <a:xfrm>
            <a:off x="7845425" y="5648530"/>
            <a:ext cx="146051" cy="523875"/>
          </a:xfrm>
          <a:prstGeom prst="upArrow">
            <a:avLst>
              <a:gd name="adj1" fmla="val 50000"/>
              <a:gd name="adj2" fmla="val 8967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100364" name="AutoShape 12"/>
          <p:cNvSpPr>
            <a:spLocks noChangeArrowheads="1"/>
          </p:cNvSpPr>
          <p:nvPr/>
        </p:nvSpPr>
        <p:spPr bwMode="auto">
          <a:xfrm>
            <a:off x="7407276" y="5648530"/>
            <a:ext cx="212725" cy="523875"/>
          </a:xfrm>
          <a:prstGeom prst="upArrow">
            <a:avLst>
              <a:gd name="adj1" fmla="val 50000"/>
              <a:gd name="adj2" fmla="val 615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100363" name="AutoShape 11"/>
          <p:cNvSpPr>
            <a:spLocks noChangeArrowheads="1"/>
          </p:cNvSpPr>
          <p:nvPr/>
        </p:nvSpPr>
        <p:spPr bwMode="auto">
          <a:xfrm>
            <a:off x="8281989" y="5257800"/>
            <a:ext cx="730251" cy="128588"/>
          </a:xfrm>
          <a:prstGeom prst="leftArrow">
            <a:avLst>
              <a:gd name="adj1" fmla="val 50000"/>
              <a:gd name="adj2" fmla="val 14197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100362" name="AutoShape 10"/>
          <p:cNvSpPr>
            <a:spLocks noChangeArrowheads="1"/>
          </p:cNvSpPr>
          <p:nvPr/>
        </p:nvSpPr>
        <p:spPr bwMode="auto">
          <a:xfrm>
            <a:off x="6388203" y="5257800"/>
            <a:ext cx="874713" cy="128588"/>
          </a:xfrm>
          <a:prstGeom prst="rightArrow">
            <a:avLst>
              <a:gd name="adj1" fmla="val 50000"/>
              <a:gd name="adj2" fmla="val 17006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8001004" y="4115005"/>
            <a:ext cx="582613" cy="352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b="1" dirty="0">
                <a:solidFill>
                  <a:srgbClr val="000000"/>
                </a:solidFill>
                <a:cs typeface="Times New Roman" panose="02020603050405020304" pitchFamily="18" charset="0"/>
              </a:rPr>
              <a:t>F</a:t>
            </a:r>
            <a:r>
              <a:rPr lang="hu-HU" altLang="hu-HU" b="1" baseline="-30000" dirty="0">
                <a:solidFill>
                  <a:srgbClr val="000000"/>
                </a:solidFill>
              </a:rPr>
              <a:t>g</a:t>
            </a: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8839204" y="4724605"/>
            <a:ext cx="582613" cy="4492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b="1" dirty="0">
                <a:solidFill>
                  <a:srgbClr val="000000"/>
                </a:solidFill>
                <a:cs typeface="Times New Roman" panose="02020603050405020304" pitchFamily="18" charset="0"/>
              </a:rPr>
              <a:t>F</a:t>
            </a:r>
            <a:r>
              <a:rPr lang="hu-HU" altLang="hu-HU" b="1" baseline="-30000" dirty="0">
                <a:solidFill>
                  <a:srgbClr val="000000"/>
                </a:solidFill>
                <a:cs typeface="Times New Roman" panose="02020603050405020304" pitchFamily="18" charset="0"/>
              </a:rPr>
              <a:t>ny</a:t>
            </a: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6678613" y="5822950"/>
            <a:ext cx="584200" cy="349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b="1" dirty="0">
                <a:solidFill>
                  <a:srgbClr val="000000"/>
                </a:solidFill>
                <a:cs typeface="Times New Roman" panose="02020603050405020304" pitchFamily="18" charset="0"/>
              </a:rPr>
              <a:t>F</a:t>
            </a:r>
            <a:r>
              <a:rPr lang="hu-HU" altLang="hu-HU" b="1" baseline="-30000" dirty="0">
                <a:solidFill>
                  <a:srgbClr val="000000"/>
                </a:solidFill>
                <a:cs typeface="Times New Roman" panose="02020603050405020304" pitchFamily="18" charset="0"/>
              </a:rPr>
              <a:t>s</a:t>
            </a: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8281988" y="5822950"/>
            <a:ext cx="584200" cy="501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b="1" dirty="0">
                <a:solidFill>
                  <a:srgbClr val="000000"/>
                </a:solidFill>
                <a:cs typeface="Times New Roman" panose="02020603050405020304" pitchFamily="18" charset="0"/>
              </a:rPr>
              <a:t>F</a:t>
            </a:r>
            <a:r>
              <a:rPr lang="hu-HU" altLang="hu-HU" b="1" baseline="-30000" dirty="0">
                <a:solidFill>
                  <a:srgbClr val="000000"/>
                </a:solidFill>
              </a:rPr>
              <a:t>t</a:t>
            </a: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6096004" y="4724605"/>
            <a:ext cx="582613" cy="4492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b="1" dirty="0">
                <a:solidFill>
                  <a:srgbClr val="000000"/>
                </a:solidFill>
                <a:cs typeface="Times New Roman" panose="02020603050405020304" pitchFamily="18" charset="0"/>
              </a:rPr>
              <a:t>F</a:t>
            </a:r>
            <a:r>
              <a:rPr lang="hu-HU" altLang="hu-HU" b="1" baseline="-30000" dirty="0">
                <a:solidFill>
                  <a:srgbClr val="000000"/>
                </a:solidFill>
                <a:cs typeface="Times New Roman" panose="02020603050405020304" pitchFamily="18" charset="0"/>
              </a:rPr>
              <a:t>ny</a:t>
            </a: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2514600" y="5639005"/>
            <a:ext cx="2971800" cy="492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</a:t>
            </a:r>
            <a:r>
              <a:rPr lang="hu-HU" altLang="hu-HU" b="1" dirty="0">
                <a:solidFill>
                  <a:srgbClr val="000000"/>
                </a:solidFill>
                <a:cs typeface="Times New Roman" panose="02020603050405020304" pitchFamily="18" charset="0"/>
              </a:rPr>
              <a:t>F = F</a:t>
            </a:r>
            <a:r>
              <a:rPr lang="hu-HU" altLang="hu-HU" b="1" baseline="-300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hu-HU" altLang="hu-HU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+ F</a:t>
            </a:r>
            <a:r>
              <a:rPr lang="hu-HU" altLang="hu-HU" b="1" baseline="-300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ny</a:t>
            </a:r>
            <a:r>
              <a:rPr lang="hu-HU" altLang="hu-HU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+ F</a:t>
            </a:r>
            <a:r>
              <a:rPr lang="hu-HU" altLang="hu-HU" b="1" baseline="-300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hu-HU" altLang="hu-HU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+ F</a:t>
            </a:r>
            <a:r>
              <a:rPr lang="hu-HU" altLang="hu-HU" b="1" baseline="-300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g</a:t>
            </a:r>
            <a:r>
              <a:rPr lang="hu-HU" altLang="hu-HU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= 0</a:t>
            </a:r>
            <a:endParaRPr lang="hu-HU" altLang="hu-HU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b="1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00403" name="Text Box 51"/>
          <p:cNvSpPr txBox="1">
            <a:spLocks noChangeArrowheads="1"/>
          </p:cNvSpPr>
          <p:nvPr/>
        </p:nvSpPr>
        <p:spPr bwMode="auto">
          <a:xfrm>
            <a:off x="3657600" y="2019505"/>
            <a:ext cx="914400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dirty="0">
                <a:solidFill>
                  <a:srgbClr val="000000"/>
                </a:solidFill>
              </a:rPr>
              <a:t>z; w</a:t>
            </a:r>
          </a:p>
        </p:txBody>
      </p:sp>
      <p:sp>
        <p:nvSpPr>
          <p:cNvPr id="100405" name="Text Box 53"/>
          <p:cNvSpPr txBox="1">
            <a:spLocks noChangeArrowheads="1"/>
          </p:cNvSpPr>
          <p:nvPr/>
        </p:nvSpPr>
        <p:spPr bwMode="auto">
          <a:xfrm>
            <a:off x="8915400" y="3810006"/>
            <a:ext cx="1219200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dirty="0">
                <a:solidFill>
                  <a:srgbClr val="000000"/>
                </a:solidFill>
              </a:rPr>
              <a:t>y; v</a:t>
            </a:r>
          </a:p>
        </p:txBody>
      </p:sp>
      <p:sp>
        <p:nvSpPr>
          <p:cNvPr id="100406" name="Text Box 54"/>
          <p:cNvSpPr txBox="1">
            <a:spLocks noChangeArrowheads="1"/>
          </p:cNvSpPr>
          <p:nvPr/>
        </p:nvSpPr>
        <p:spPr bwMode="auto">
          <a:xfrm>
            <a:off x="1905000" y="4343605"/>
            <a:ext cx="1219200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dirty="0">
                <a:solidFill>
                  <a:srgbClr val="000000"/>
                </a:solidFill>
              </a:rPr>
              <a:t>x; u</a:t>
            </a:r>
          </a:p>
        </p:txBody>
      </p:sp>
      <p:sp>
        <p:nvSpPr>
          <p:cNvPr id="100408" name="Text Box 56"/>
          <p:cNvSpPr txBox="1">
            <a:spLocks noChangeArrowheads="1"/>
          </p:cNvSpPr>
          <p:nvPr/>
        </p:nvSpPr>
        <p:spPr bwMode="auto">
          <a:xfrm>
            <a:off x="2057400" y="3505201"/>
            <a:ext cx="838200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dirty="0">
                <a:solidFill>
                  <a:srgbClr val="000000"/>
                </a:solidFill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53733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Az előadás célja:</a:t>
            </a:r>
            <a:endParaRPr lang="hu-HU" altLang="hu-HU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dirty="0" smtClean="0"/>
              <a:t>A LVR új kutatási eredményeinek „elhelyezése” a tervezői gyakorlatban.</a:t>
            </a:r>
          </a:p>
          <a:p>
            <a:endParaRPr lang="hu-HU" altLang="hu-HU" dirty="0"/>
          </a:p>
          <a:p>
            <a:r>
              <a:rPr lang="hu-HU" altLang="hu-HU" dirty="0" smtClean="0"/>
              <a:t>A légvezetési rendszerek (LVR) ismeretanyagának bővítése.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281618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chemeClr val="bg1"/>
                </a:solidFill>
              </a:rPr>
              <a:t>Légvezetési rendszerek </a:t>
            </a:r>
            <a:r>
              <a:rPr lang="hu-HU" altLang="hu-HU" dirty="0" smtClean="0">
                <a:solidFill>
                  <a:schemeClr val="bg1"/>
                </a:solidFill>
              </a:rPr>
              <a:t>kiválasztásának </a:t>
            </a:r>
            <a:r>
              <a:rPr lang="hu-HU" altLang="hu-HU" dirty="0">
                <a:solidFill>
                  <a:schemeClr val="bg1"/>
                </a:solidFill>
              </a:rPr>
              <a:t>alapja</a:t>
            </a:r>
          </a:p>
        </p:txBody>
      </p:sp>
      <p:sp>
        <p:nvSpPr>
          <p:cNvPr id="83009" name="AutoShape 65"/>
          <p:cNvSpPr>
            <a:spLocks noChangeArrowheads="1"/>
          </p:cNvSpPr>
          <p:nvPr/>
        </p:nvSpPr>
        <p:spPr bwMode="auto">
          <a:xfrm>
            <a:off x="1638300" y="2735263"/>
            <a:ext cx="1600200" cy="1143000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sz="1200" b="1" dirty="0">
                <a:solidFill>
                  <a:srgbClr val="000000"/>
                </a:solidFill>
                <a:cs typeface="Times New Roman" panose="02020603050405020304" pitchFamily="18" charset="0"/>
              </a:rPr>
              <a:t>Hasonlóság elmélet</a:t>
            </a:r>
            <a:endParaRPr lang="hu-HU" altLang="hu-HU" sz="1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2400" dirty="0">
              <a:solidFill>
                <a:srgbClr val="000000"/>
              </a:solidFill>
            </a:endParaRPr>
          </a:p>
        </p:txBody>
      </p:sp>
      <p:sp>
        <p:nvSpPr>
          <p:cNvPr id="83008" name="AutoShape 64"/>
          <p:cNvSpPr>
            <a:spLocks noChangeArrowheads="1"/>
          </p:cNvSpPr>
          <p:nvPr/>
        </p:nvSpPr>
        <p:spPr bwMode="auto">
          <a:xfrm>
            <a:off x="5957640" y="3642059"/>
            <a:ext cx="114300" cy="1028700"/>
          </a:xfrm>
          <a:prstGeom prst="downArrow">
            <a:avLst>
              <a:gd name="adj1" fmla="val 50000"/>
              <a:gd name="adj2" fmla="val 2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dirty="0">
              <a:solidFill>
                <a:srgbClr val="000000"/>
              </a:solidFill>
            </a:endParaRPr>
          </a:p>
        </p:txBody>
      </p:sp>
      <p:graphicFrame>
        <p:nvGraphicFramePr>
          <p:cNvPr id="83010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394432"/>
              </p:ext>
            </p:extLst>
          </p:nvPr>
        </p:nvGraphicFramePr>
        <p:xfrm>
          <a:off x="3124200" y="2735263"/>
          <a:ext cx="7162800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" r:id="rId3" imgW="2324100" imgH="609600" progId="Equation.3">
                  <p:embed/>
                </p:oleObj>
              </mc:Choice>
              <mc:Fallback>
                <p:oleObj r:id="rId3" imgW="23241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735263"/>
                        <a:ext cx="7162800" cy="9985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013" name="Rectangle 69"/>
          <p:cNvSpPr>
            <a:spLocks noChangeArrowheads="1"/>
          </p:cNvSpPr>
          <p:nvPr/>
        </p:nvSpPr>
        <p:spPr bwMode="auto">
          <a:xfrm>
            <a:off x="1879066" y="1905203"/>
            <a:ext cx="4800600" cy="46166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sz="2400" b="1" dirty="0">
                <a:solidFill>
                  <a:srgbClr val="FFFFFF"/>
                </a:solidFill>
              </a:rPr>
              <a:t>Áramló levegő </a:t>
            </a:r>
            <a:r>
              <a:rPr lang="hu-HU" altLang="hu-HU" sz="2400" b="1" dirty="0" smtClean="0">
                <a:solidFill>
                  <a:srgbClr val="FFFFFF"/>
                </a:solidFill>
              </a:rPr>
              <a:t>mozgásegyenlete:</a:t>
            </a:r>
            <a:endParaRPr lang="hu-HU" altLang="hu-HU" sz="2400" dirty="0">
              <a:solidFill>
                <a:srgbClr val="FFFFFF"/>
              </a:solidFill>
            </a:endParaRPr>
          </a:p>
        </p:txBody>
      </p:sp>
      <p:graphicFrame>
        <p:nvGraphicFramePr>
          <p:cNvPr id="83007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162118"/>
              </p:ext>
            </p:extLst>
          </p:nvPr>
        </p:nvGraphicFramePr>
        <p:xfrm>
          <a:off x="4289425" y="4686300"/>
          <a:ext cx="3078163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" name="Equation" r:id="rId5" imgW="1257120" imgH="431640" progId="Equation.3">
                  <p:embed/>
                </p:oleObj>
              </mc:Choice>
              <mc:Fallback>
                <p:oleObj name="Equation" r:id="rId5" imgW="12571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9425" y="4686300"/>
                        <a:ext cx="3078163" cy="9699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426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mozgásegyenlet egyértelműségi feltételei:</a:t>
            </a:r>
            <a:endParaRPr lang="hu-H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540475" y="1964203"/>
            <a:ext cx="10363200" cy="4075650"/>
          </a:xfrm>
        </p:spPr>
        <p:txBody>
          <a:bodyPr numCol="2"/>
          <a:lstStyle/>
          <a:p>
            <a:r>
              <a:rPr lang="el-GR" sz="2400" dirty="0"/>
              <a:t>β</a:t>
            </a:r>
            <a:r>
              <a:rPr lang="hu-HU" sz="2400" dirty="0" smtClean="0"/>
              <a:t>= 1/T</a:t>
            </a:r>
            <a:r>
              <a:rPr lang="hu-HU" sz="2400" baseline="-25000" dirty="0" smtClean="0"/>
              <a:t>b</a:t>
            </a:r>
            <a:r>
              <a:rPr lang="hu-HU" sz="2400" dirty="0" smtClean="0"/>
              <a:t>; köbös tágulási együttható;</a:t>
            </a:r>
          </a:p>
          <a:p>
            <a:r>
              <a:rPr lang="hu-HU" sz="2400" dirty="0" smtClean="0"/>
              <a:t>z = H; m; helyiség belmagasság;</a:t>
            </a:r>
          </a:p>
          <a:p>
            <a:r>
              <a:rPr lang="hu-HU" sz="2400" dirty="0"/>
              <a:t>w</a:t>
            </a:r>
            <a:r>
              <a:rPr lang="hu-HU" sz="2400" dirty="0" smtClean="0"/>
              <a:t> = (n H); átlagos átöblítési sebesség;</a:t>
            </a:r>
          </a:p>
          <a:p>
            <a:r>
              <a:rPr lang="hu-HU" sz="2400" dirty="0" smtClean="0"/>
              <a:t>∆T= q/(</a:t>
            </a:r>
            <a:r>
              <a:rPr lang="el-GR" sz="2400" dirty="0" smtClean="0"/>
              <a:t>ρ</a:t>
            </a:r>
            <a:r>
              <a:rPr lang="hu-HU" sz="2400" dirty="0" smtClean="0"/>
              <a:t> c</a:t>
            </a:r>
            <a:r>
              <a:rPr lang="hu-HU" sz="2400" baseline="-25000" dirty="0" smtClean="0"/>
              <a:t>p</a:t>
            </a:r>
            <a:r>
              <a:rPr lang="hu-HU" sz="2400" dirty="0" smtClean="0"/>
              <a:t> n H) hőmérséklet különbség;</a:t>
            </a:r>
          </a:p>
          <a:p>
            <a:r>
              <a:rPr lang="hu-HU" sz="2400" dirty="0" smtClean="0"/>
              <a:t>T</a:t>
            </a:r>
            <a:r>
              <a:rPr lang="hu-HU" sz="2400" baseline="-25000" dirty="0" smtClean="0"/>
              <a:t>b</a:t>
            </a:r>
            <a:r>
              <a:rPr lang="hu-HU" sz="2400" dirty="0" smtClean="0"/>
              <a:t>; belső hőmérséklet;</a:t>
            </a:r>
          </a:p>
          <a:p>
            <a:r>
              <a:rPr lang="hu-HU" sz="2400" dirty="0" smtClean="0"/>
              <a:t>ϱ; levegő sűrűsége;</a:t>
            </a:r>
          </a:p>
          <a:p>
            <a:r>
              <a:rPr lang="hu-HU" sz="2400" dirty="0">
                <a:solidFill>
                  <a:srgbClr val="000000"/>
                </a:solidFill>
              </a:rPr>
              <a:t>c</a:t>
            </a:r>
            <a:r>
              <a:rPr lang="hu-HU" sz="2400" baseline="-25000" dirty="0">
                <a:solidFill>
                  <a:srgbClr val="000000"/>
                </a:solidFill>
              </a:rPr>
              <a:t>p</a:t>
            </a:r>
            <a:r>
              <a:rPr lang="hu-HU" sz="2400" dirty="0">
                <a:solidFill>
                  <a:srgbClr val="000000"/>
                </a:solidFill>
              </a:rPr>
              <a:t>; </a:t>
            </a:r>
            <a:r>
              <a:rPr lang="hu-HU" sz="2400" dirty="0" smtClean="0">
                <a:solidFill>
                  <a:srgbClr val="000000"/>
                </a:solidFill>
              </a:rPr>
              <a:t>levegő fajhője</a:t>
            </a:r>
          </a:p>
          <a:p>
            <a:pPr lvl="0"/>
            <a:r>
              <a:rPr lang="hu-HU" sz="2400" dirty="0">
                <a:solidFill>
                  <a:srgbClr val="000000"/>
                </a:solidFill>
              </a:rPr>
              <a:t>g = g; gravitációs gyorsulás;</a:t>
            </a:r>
          </a:p>
          <a:p>
            <a:endParaRPr lang="hu-HU" sz="2400" dirty="0" smtClean="0"/>
          </a:p>
          <a:p>
            <a:endParaRPr lang="hu-HU" sz="2400" dirty="0"/>
          </a:p>
          <a:p>
            <a:endParaRPr lang="hu-H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421" y="4678482"/>
            <a:ext cx="3638095" cy="114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ktu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770617"/>
              </p:ext>
            </p:extLst>
          </p:nvPr>
        </p:nvGraphicFramePr>
        <p:xfrm>
          <a:off x="7983120" y="2183732"/>
          <a:ext cx="3078163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Equation" r:id="rId4" imgW="1257120" imgH="431640" progId="Equation.3">
                  <p:embed/>
                </p:oleObj>
              </mc:Choice>
              <mc:Fallback>
                <p:oleObj name="Equation" r:id="rId4" imgW="1257120" imgH="431640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3120" y="2183732"/>
                        <a:ext cx="3078163" cy="9699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efelé nyíl 8"/>
          <p:cNvSpPr/>
          <p:nvPr/>
        </p:nvSpPr>
        <p:spPr bwMode="auto">
          <a:xfrm>
            <a:off x="9492916" y="3188368"/>
            <a:ext cx="84221" cy="1479885"/>
          </a:xfrm>
          <a:prstGeom prst="downArrow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68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04800"/>
            <a:ext cx="7772400" cy="1143000"/>
          </a:xfrm>
        </p:spPr>
        <p:txBody>
          <a:bodyPr/>
          <a:lstStyle/>
          <a:p>
            <a:r>
              <a:rPr lang="hu-HU" alt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Helyiségek légvezetési rendszerének kiválasztása</a:t>
            </a:r>
          </a:p>
        </p:txBody>
      </p:sp>
      <p:pic>
        <p:nvPicPr>
          <p:cNvPr id="80901" name="Picture 5" descr="A:\LV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3991" y="1539882"/>
            <a:ext cx="5332412" cy="5148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7569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805"/>
            <a:ext cx="7989888" cy="1235075"/>
          </a:xfrm>
        </p:spPr>
        <p:txBody>
          <a:bodyPr/>
          <a:lstStyle/>
          <a:p>
            <a:pPr eaLnBrk="1" hangingPunct="1"/>
            <a:r>
              <a:rPr lang="hu-HU" altLang="hu-H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előírt komfort jellemzők és a tartózkodási zóna jellemzőinek </a:t>
            </a:r>
            <a:r>
              <a:rPr lang="hu-HU" altLang="hu-H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azonossága.</a:t>
            </a:r>
            <a:endParaRPr lang="hu-HU" altLang="hu-H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267" name="Group 4"/>
          <p:cNvGrpSpPr>
            <a:grpSpLocks/>
          </p:cNvGrpSpPr>
          <p:nvPr/>
        </p:nvGrpSpPr>
        <p:grpSpPr bwMode="auto">
          <a:xfrm>
            <a:off x="2567125" y="2492580"/>
            <a:ext cx="6408737" cy="3959225"/>
            <a:chOff x="3214" y="2857"/>
            <a:chExt cx="6120" cy="3600"/>
          </a:xfrm>
        </p:grpSpPr>
        <p:sp>
          <p:nvSpPr>
            <p:cNvPr id="11268" name="Rectangle 5"/>
            <p:cNvSpPr>
              <a:spLocks noChangeArrowheads="1"/>
            </p:cNvSpPr>
            <p:nvPr/>
          </p:nvSpPr>
          <p:spPr bwMode="auto">
            <a:xfrm>
              <a:off x="3214" y="2857"/>
              <a:ext cx="6120" cy="3600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>
              <a:lvl1pPr algn="ctr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200" b="0" dirty="0">
                  <a:solidFill>
                    <a:srgbClr val="000000"/>
                  </a:solidFill>
                </a:rPr>
                <a:t>                                                                                                        </a:t>
              </a:r>
            </a:p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altLang="hu-HU" sz="1200" b="0" dirty="0">
                <a:solidFill>
                  <a:srgbClr val="000000"/>
                </a:solidFill>
              </a:endParaRPr>
            </a:p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altLang="hu-HU" sz="1200" b="0" dirty="0">
                <a:solidFill>
                  <a:srgbClr val="000000"/>
                </a:solidFill>
              </a:endParaRPr>
            </a:p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altLang="hu-HU" sz="1200" b="0" dirty="0">
                <a:solidFill>
                  <a:srgbClr val="000000"/>
                </a:solidFill>
              </a:endParaRPr>
            </a:p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altLang="hu-HU" sz="1200" b="0" dirty="0">
                <a:solidFill>
                  <a:srgbClr val="000000"/>
                </a:solidFill>
              </a:endParaRPr>
            </a:p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altLang="hu-HU" sz="1200" b="0" dirty="0">
                <a:solidFill>
                  <a:srgbClr val="000000"/>
                </a:solidFill>
              </a:endParaRPr>
            </a:p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2400" b="0" dirty="0">
                  <a:solidFill>
                    <a:srgbClr val="000000"/>
                  </a:solidFill>
                </a:rPr>
                <a:t>X</a:t>
              </a:r>
            </a:p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altLang="hu-HU" sz="1200" b="0" dirty="0">
                <a:solidFill>
                  <a:srgbClr val="000000"/>
                </a:solidFill>
              </a:endParaRPr>
            </a:p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altLang="hu-HU" sz="1200" b="0" dirty="0">
                <a:solidFill>
                  <a:srgbClr val="000000"/>
                </a:solidFill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altLang="hu-HU" sz="1200" b="0" dirty="0">
                <a:solidFill>
                  <a:srgbClr val="000000"/>
                </a:solidFill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altLang="hu-HU" sz="1200" b="0" dirty="0">
                <a:solidFill>
                  <a:srgbClr val="000000"/>
                </a:solidFill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altLang="hu-HU" sz="1200" b="0" dirty="0">
                <a:solidFill>
                  <a:srgbClr val="000000"/>
                </a:solidFill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altLang="hu-HU" sz="1200" b="0" dirty="0">
                <a:solidFill>
                  <a:srgbClr val="000000"/>
                </a:solidFill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altLang="hu-HU" sz="1200" b="0" dirty="0">
                <a:solidFill>
                  <a:srgbClr val="000000"/>
                </a:solidFill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altLang="hu-HU" sz="1200" b="0" dirty="0">
                <a:solidFill>
                  <a:srgbClr val="000000"/>
                </a:solidFill>
              </a:endParaRPr>
            </a:p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200" b="0" dirty="0">
                  <a:solidFill>
                    <a:srgbClr val="000000"/>
                  </a:solidFill>
                </a:rPr>
                <a:t>         </a:t>
              </a:r>
              <a:r>
                <a:rPr lang="hu-HU" altLang="hu-HU" sz="2400" b="0" dirty="0">
                  <a:solidFill>
                    <a:srgbClr val="000000"/>
                  </a:solidFill>
                </a:rPr>
                <a:t>L/2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altLang="hu-HU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11269" name="Line 6"/>
            <p:cNvSpPr>
              <a:spLocks noChangeShapeType="1"/>
            </p:cNvSpPr>
            <p:nvPr/>
          </p:nvSpPr>
          <p:spPr bwMode="auto">
            <a:xfrm>
              <a:off x="3397" y="5377"/>
              <a:ext cx="55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00"/>
              </a:extrusionClr>
              <a:contourClr>
                <a:srgbClr val="000000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1270" name="AutoShape 7"/>
            <p:cNvSpPr>
              <a:spLocks noChangeArrowheads="1"/>
            </p:cNvSpPr>
            <p:nvPr/>
          </p:nvSpPr>
          <p:spPr bwMode="auto">
            <a:xfrm>
              <a:off x="6817" y="3577"/>
              <a:ext cx="1440" cy="720"/>
            </a:xfrm>
            <a:prstGeom prst="wedgeRectCallout">
              <a:avLst>
                <a:gd name="adj1" fmla="val -52083"/>
                <a:gd name="adj2" fmla="val 151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algn="ctr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2200" b="0" dirty="0">
                  <a:solidFill>
                    <a:srgbClr val="000000"/>
                  </a:solidFill>
                </a:rPr>
                <a:t>Pályagörbe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2200" b="0" dirty="0">
                  <a:solidFill>
                    <a:srgbClr val="000000"/>
                  </a:solidFill>
                </a:rPr>
                <a:t>L hossz</a:t>
              </a:r>
            </a:p>
          </p:txBody>
        </p:sp>
        <p:grpSp>
          <p:nvGrpSpPr>
            <p:cNvPr id="11271" name="Group 8"/>
            <p:cNvGrpSpPr>
              <a:grpSpLocks/>
            </p:cNvGrpSpPr>
            <p:nvPr/>
          </p:nvGrpSpPr>
          <p:grpSpPr bwMode="auto">
            <a:xfrm>
              <a:off x="3397" y="2857"/>
              <a:ext cx="5760" cy="3420"/>
              <a:chOff x="3397" y="2857"/>
              <a:chExt cx="5760" cy="3420"/>
            </a:xfrm>
          </p:grpSpPr>
          <p:sp>
            <p:nvSpPr>
              <p:cNvPr id="11272" name="Rectangle 9"/>
              <p:cNvSpPr>
                <a:spLocks noChangeArrowheads="1"/>
              </p:cNvSpPr>
              <p:nvPr/>
            </p:nvSpPr>
            <p:spPr bwMode="auto">
              <a:xfrm>
                <a:off x="3397" y="3037"/>
                <a:ext cx="72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FF"/>
                </a:extrusionClr>
                <a:contourClr>
                  <a:srgbClr val="FF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algn="ctr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altLang="hu-HU" sz="2400" dirty="0">
                    <a:solidFill>
                      <a:srgbClr val="000000"/>
                    </a:solidFill>
                  </a:rPr>
                  <a:t>Vsz</a:t>
                </a:r>
                <a:endParaRPr lang="hu-HU" altLang="hu-HU" sz="2400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3" name="Rectangle 10"/>
              <p:cNvSpPr>
                <a:spLocks noChangeArrowheads="1"/>
              </p:cNvSpPr>
              <p:nvPr/>
            </p:nvSpPr>
            <p:spPr bwMode="auto">
              <a:xfrm>
                <a:off x="8437" y="3037"/>
                <a:ext cx="72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FF"/>
                </a:extrusionClr>
                <a:contourClr>
                  <a:srgbClr val="FF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algn="ctr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altLang="hu-HU" sz="2400" dirty="0">
                    <a:solidFill>
                      <a:srgbClr val="000000"/>
                    </a:solidFill>
                  </a:rPr>
                  <a:t>Vsz</a:t>
                </a:r>
                <a:endParaRPr lang="hu-HU" altLang="hu-HU" sz="2400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4" name="Rectangle 11"/>
              <p:cNvSpPr>
                <a:spLocks noChangeArrowheads="1"/>
              </p:cNvSpPr>
              <p:nvPr/>
            </p:nvSpPr>
            <p:spPr bwMode="auto">
              <a:xfrm>
                <a:off x="5557" y="2857"/>
                <a:ext cx="1260" cy="720"/>
              </a:xfrm>
              <a:prstGeom prst="rect">
                <a:avLst/>
              </a:prstGeom>
              <a:solidFill>
                <a:srgbClr val="FF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FF"/>
                </a:extrusionClr>
                <a:contourClr>
                  <a:srgbClr val="FF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algn="ctr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altLang="hu-HU" sz="2400" dirty="0">
                    <a:solidFill>
                      <a:srgbClr val="000000"/>
                    </a:solidFill>
                  </a:rPr>
                  <a:t>V</a:t>
                </a:r>
                <a:r>
                  <a:rPr lang="hu-HU" altLang="hu-HU" sz="2400" baseline="-25000" dirty="0">
                    <a:solidFill>
                      <a:srgbClr val="000000"/>
                    </a:solidFill>
                  </a:rPr>
                  <a:t>T</a:t>
                </a:r>
                <a:endParaRPr lang="hu-HU" altLang="hu-HU" sz="2400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5" name="Arc 12"/>
              <p:cNvSpPr>
                <a:spLocks/>
              </p:cNvSpPr>
              <p:nvPr/>
            </p:nvSpPr>
            <p:spPr bwMode="auto">
              <a:xfrm>
                <a:off x="3757" y="3397"/>
                <a:ext cx="2518" cy="1980"/>
              </a:xfrm>
              <a:custGeom>
                <a:avLst/>
                <a:gdLst>
                  <a:gd name="T0" fmla="*/ 2518 w 43200"/>
                  <a:gd name="T1" fmla="*/ 2 h 21857"/>
                  <a:gd name="T2" fmla="*/ 0 w 43200"/>
                  <a:gd name="T3" fmla="*/ 0 h 21857"/>
                  <a:gd name="T4" fmla="*/ 1259 w 43200"/>
                  <a:gd name="T5" fmla="*/ 23 h 218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857" fill="none" extrusionOk="0">
                    <a:moveTo>
                      <a:pt x="43198" y="25"/>
                    </a:moveTo>
                    <a:cubicBezTo>
                      <a:pt x="43199" y="102"/>
                      <a:pt x="43200" y="179"/>
                      <a:pt x="43200" y="257"/>
                    </a:cubicBezTo>
                    <a:cubicBezTo>
                      <a:pt x="43200" y="12186"/>
                      <a:pt x="33529" y="21857"/>
                      <a:pt x="21600" y="21857"/>
                    </a:cubicBezTo>
                    <a:cubicBezTo>
                      <a:pt x="9670" y="21857"/>
                      <a:pt x="0" y="12186"/>
                      <a:pt x="0" y="257"/>
                    </a:cubicBezTo>
                    <a:cubicBezTo>
                      <a:pt x="-1" y="171"/>
                      <a:pt x="0" y="85"/>
                      <a:pt x="1" y="-1"/>
                    </a:cubicBezTo>
                  </a:path>
                  <a:path w="43200" h="21857" stroke="0" extrusionOk="0">
                    <a:moveTo>
                      <a:pt x="43198" y="25"/>
                    </a:moveTo>
                    <a:cubicBezTo>
                      <a:pt x="43199" y="102"/>
                      <a:pt x="43200" y="179"/>
                      <a:pt x="43200" y="257"/>
                    </a:cubicBezTo>
                    <a:cubicBezTo>
                      <a:pt x="43200" y="12186"/>
                      <a:pt x="33529" y="21857"/>
                      <a:pt x="21600" y="21857"/>
                    </a:cubicBezTo>
                    <a:cubicBezTo>
                      <a:pt x="9670" y="21857"/>
                      <a:pt x="0" y="12186"/>
                      <a:pt x="0" y="257"/>
                    </a:cubicBezTo>
                    <a:cubicBezTo>
                      <a:pt x="-1" y="171"/>
                      <a:pt x="0" y="85"/>
                      <a:pt x="1" y="-1"/>
                    </a:cubicBezTo>
                    <a:lnTo>
                      <a:pt x="21600" y="257"/>
                    </a:lnTo>
                    <a:lnTo>
                      <a:pt x="43198" y="25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u-HU" sz="20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6" name="Arc 13"/>
              <p:cNvSpPr>
                <a:spLocks/>
              </p:cNvSpPr>
              <p:nvPr/>
            </p:nvSpPr>
            <p:spPr bwMode="auto">
              <a:xfrm>
                <a:off x="6277" y="3397"/>
                <a:ext cx="2518" cy="1980"/>
              </a:xfrm>
              <a:custGeom>
                <a:avLst/>
                <a:gdLst>
                  <a:gd name="T0" fmla="*/ 2518 w 43200"/>
                  <a:gd name="T1" fmla="*/ 2 h 21857"/>
                  <a:gd name="T2" fmla="*/ 0 w 43200"/>
                  <a:gd name="T3" fmla="*/ 0 h 21857"/>
                  <a:gd name="T4" fmla="*/ 1259 w 43200"/>
                  <a:gd name="T5" fmla="*/ 23 h 218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857" fill="none" extrusionOk="0">
                    <a:moveTo>
                      <a:pt x="43198" y="25"/>
                    </a:moveTo>
                    <a:cubicBezTo>
                      <a:pt x="43199" y="102"/>
                      <a:pt x="43200" y="179"/>
                      <a:pt x="43200" y="257"/>
                    </a:cubicBezTo>
                    <a:cubicBezTo>
                      <a:pt x="43200" y="12186"/>
                      <a:pt x="33529" y="21857"/>
                      <a:pt x="21600" y="21857"/>
                    </a:cubicBezTo>
                    <a:cubicBezTo>
                      <a:pt x="9670" y="21857"/>
                      <a:pt x="0" y="12186"/>
                      <a:pt x="0" y="257"/>
                    </a:cubicBezTo>
                    <a:cubicBezTo>
                      <a:pt x="-1" y="171"/>
                      <a:pt x="0" y="85"/>
                      <a:pt x="1" y="-1"/>
                    </a:cubicBezTo>
                  </a:path>
                  <a:path w="43200" h="21857" stroke="0" extrusionOk="0">
                    <a:moveTo>
                      <a:pt x="43198" y="25"/>
                    </a:moveTo>
                    <a:cubicBezTo>
                      <a:pt x="43199" y="102"/>
                      <a:pt x="43200" y="179"/>
                      <a:pt x="43200" y="257"/>
                    </a:cubicBezTo>
                    <a:cubicBezTo>
                      <a:pt x="43200" y="12186"/>
                      <a:pt x="33529" y="21857"/>
                      <a:pt x="21600" y="21857"/>
                    </a:cubicBezTo>
                    <a:cubicBezTo>
                      <a:pt x="9670" y="21857"/>
                      <a:pt x="0" y="12186"/>
                      <a:pt x="0" y="257"/>
                    </a:cubicBezTo>
                    <a:cubicBezTo>
                      <a:pt x="-1" y="171"/>
                      <a:pt x="0" y="85"/>
                      <a:pt x="1" y="-1"/>
                    </a:cubicBezTo>
                    <a:lnTo>
                      <a:pt x="21600" y="257"/>
                    </a:lnTo>
                    <a:lnTo>
                      <a:pt x="43198" y="25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u-HU" sz="20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7" name="Line 14"/>
              <p:cNvSpPr>
                <a:spLocks noChangeShapeType="1"/>
              </p:cNvSpPr>
              <p:nvPr/>
            </p:nvSpPr>
            <p:spPr bwMode="auto">
              <a:xfrm flipH="1">
                <a:off x="3397" y="4297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u-HU" sz="20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8" name="Line 15"/>
              <p:cNvSpPr>
                <a:spLocks noChangeShapeType="1"/>
              </p:cNvSpPr>
              <p:nvPr/>
            </p:nvSpPr>
            <p:spPr bwMode="auto">
              <a:xfrm flipH="1">
                <a:off x="5017" y="5377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u-HU" sz="20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9" name="Line 16"/>
              <p:cNvSpPr>
                <a:spLocks noChangeShapeType="1"/>
              </p:cNvSpPr>
              <p:nvPr/>
            </p:nvSpPr>
            <p:spPr bwMode="auto">
              <a:xfrm>
                <a:off x="3397" y="5917"/>
                <a:ext cx="16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u-HU" sz="20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0" name="Rectangle 17"/>
              <p:cNvSpPr>
                <a:spLocks noChangeArrowheads="1"/>
              </p:cNvSpPr>
              <p:nvPr/>
            </p:nvSpPr>
            <p:spPr bwMode="auto">
              <a:xfrm>
                <a:off x="5917" y="5557"/>
                <a:ext cx="2520" cy="7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algn="ctr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altLang="hu-HU" sz="2200" dirty="0">
                    <a:solidFill>
                      <a:srgbClr val="000000"/>
                    </a:solidFill>
                  </a:rPr>
                  <a:t>Tartózkodási zóna</a:t>
                </a: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altLang="hu-HU" sz="2200" b="0" dirty="0">
                    <a:solidFill>
                      <a:srgbClr val="000000"/>
                    </a:solidFill>
                  </a:rPr>
                  <a:t>T</a:t>
                </a:r>
                <a:r>
                  <a:rPr lang="hu-HU" altLang="hu-HU" sz="2200" b="0" baseline="-25000" dirty="0">
                    <a:solidFill>
                      <a:srgbClr val="000000"/>
                    </a:solidFill>
                  </a:rPr>
                  <a:t>B</a:t>
                </a:r>
                <a:r>
                  <a:rPr lang="hu-HU" altLang="hu-HU" sz="2200" b="0" dirty="0">
                    <a:solidFill>
                      <a:srgbClr val="000000"/>
                    </a:solidFill>
                  </a:rPr>
                  <a:t>, φ</a:t>
                </a:r>
                <a:r>
                  <a:rPr lang="hu-HU" altLang="hu-HU" sz="2200" b="0" baseline="-25000" dirty="0">
                    <a:solidFill>
                      <a:srgbClr val="000000"/>
                    </a:solidFill>
                  </a:rPr>
                  <a:t>B</a:t>
                </a:r>
                <a:r>
                  <a:rPr lang="hu-HU" altLang="hu-HU" sz="2200" b="0" dirty="0">
                    <a:solidFill>
                      <a:srgbClr val="000000"/>
                    </a:solidFill>
                  </a:rPr>
                  <a:t>,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318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2284" y="620713"/>
            <a:ext cx="10363200" cy="1143000"/>
          </a:xfrm>
        </p:spPr>
        <p:txBody>
          <a:bodyPr/>
          <a:lstStyle/>
          <a:p>
            <a:pPr eaLnBrk="1" hangingPunct="1"/>
            <a:r>
              <a:rPr lang="hu-HU" altLang="hu-HU" sz="3200" dirty="0" smtClean="0">
                <a:solidFill>
                  <a:schemeClr val="bg1"/>
                </a:solidFill>
              </a:rPr>
              <a:t>Entalpia szimmetriára tervezett helyiségek folyamatábrája.</a:t>
            </a:r>
          </a:p>
        </p:txBody>
      </p:sp>
      <p:grpSp>
        <p:nvGrpSpPr>
          <p:cNvPr id="11267" name="Group 4"/>
          <p:cNvGrpSpPr>
            <a:grpSpLocks/>
          </p:cNvGrpSpPr>
          <p:nvPr/>
        </p:nvGrpSpPr>
        <p:grpSpPr bwMode="auto">
          <a:xfrm>
            <a:off x="1102784" y="2060734"/>
            <a:ext cx="9505949" cy="4608513"/>
            <a:chOff x="1597" y="7774"/>
            <a:chExt cx="9000" cy="5760"/>
          </a:xfrm>
        </p:grpSpPr>
        <p:grpSp>
          <p:nvGrpSpPr>
            <p:cNvPr id="11268" name="Group 5"/>
            <p:cNvGrpSpPr>
              <a:grpSpLocks/>
            </p:cNvGrpSpPr>
            <p:nvPr/>
          </p:nvGrpSpPr>
          <p:grpSpPr bwMode="auto">
            <a:xfrm>
              <a:off x="1597" y="7774"/>
              <a:ext cx="9000" cy="5760"/>
              <a:chOff x="1597" y="7774"/>
              <a:chExt cx="9000" cy="5760"/>
            </a:xfrm>
          </p:grpSpPr>
          <p:grpSp>
            <p:nvGrpSpPr>
              <p:cNvPr id="11270" name="Group 6"/>
              <p:cNvGrpSpPr>
                <a:grpSpLocks/>
              </p:cNvGrpSpPr>
              <p:nvPr/>
            </p:nvGrpSpPr>
            <p:grpSpPr bwMode="auto">
              <a:xfrm>
                <a:off x="1597" y="7774"/>
                <a:ext cx="9000" cy="5760"/>
                <a:chOff x="1597" y="7774"/>
                <a:chExt cx="9000" cy="5760"/>
              </a:xfrm>
            </p:grpSpPr>
            <p:sp>
              <p:nvSpPr>
                <p:cNvPr id="11287" name="Rectangle 7"/>
                <p:cNvSpPr>
                  <a:spLocks noChangeArrowheads="1"/>
                </p:cNvSpPr>
                <p:nvPr/>
              </p:nvSpPr>
              <p:spPr bwMode="auto">
                <a:xfrm>
                  <a:off x="1597" y="7774"/>
                  <a:ext cx="9000" cy="576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hu-HU" altLang="hu-HU" sz="2200" b="1" dirty="0" smtClean="0">
                      <a:solidFill>
                        <a:srgbClr val="000000"/>
                      </a:solidFill>
                    </a:rPr>
                    <a:t>h</a:t>
                  </a:r>
                </a:p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hu-HU" altLang="hu-HU" sz="2200" b="1" dirty="0" smtClean="0">
                      <a:solidFill>
                        <a:srgbClr val="000000"/>
                      </a:solidFill>
                    </a:rPr>
                    <a:t>T      </a:t>
                  </a:r>
                  <a:r>
                    <a:rPr lang="hu-HU" altLang="hu-HU" sz="2200" dirty="0" smtClean="0">
                      <a:solidFill>
                        <a:srgbClr val="000000"/>
                      </a:solidFill>
                    </a:rPr>
                    <a:t>T</a:t>
                  </a:r>
                  <a:r>
                    <a:rPr lang="hu-HU" altLang="hu-HU" sz="2200" baseline="-25000" dirty="0" smtClean="0">
                      <a:solidFill>
                        <a:srgbClr val="000000"/>
                      </a:solidFill>
                    </a:rPr>
                    <a:t>T	   	                 </a:t>
                  </a:r>
                  <a:r>
                    <a:rPr lang="hu-HU" altLang="hu-HU" sz="2200" b="1" dirty="0" smtClean="0">
                      <a:solidFill>
                        <a:srgbClr val="000000"/>
                      </a:solidFill>
                    </a:rPr>
                    <a:t>T</a:t>
                  </a:r>
                  <a:endParaRPr lang="hu-HU" altLang="hu-HU" sz="2200" baseline="-25000" dirty="0" smtClean="0">
                    <a:solidFill>
                      <a:srgbClr val="000000"/>
                    </a:solidFill>
                  </a:endParaRPr>
                </a:p>
                <a:p>
                  <a:pPr lvl="1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hu-HU" altLang="hu-HU" sz="2200" dirty="0" smtClean="0">
                      <a:solidFill>
                        <a:srgbClr val="000000"/>
                      </a:solidFill>
                    </a:rPr>
                    <a:t>  T</a:t>
                  </a:r>
                  <a:r>
                    <a:rPr lang="hu-HU" altLang="hu-HU" sz="2200" baseline="-25000" dirty="0" smtClean="0">
                      <a:solidFill>
                        <a:srgbClr val="000000"/>
                      </a:solidFill>
                    </a:rPr>
                    <a:t>B</a:t>
                  </a:r>
                  <a:r>
                    <a:rPr lang="hu-HU" altLang="hu-HU" sz="2200" dirty="0" smtClean="0">
                      <a:solidFill>
                        <a:srgbClr val="000000"/>
                      </a:solidFill>
                    </a:rPr>
                    <a:t>               </a:t>
                  </a:r>
                  <a:r>
                    <a:rPr lang="hu-HU" altLang="hu-HU" sz="2200" b="1" dirty="0" smtClean="0">
                      <a:solidFill>
                        <a:srgbClr val="000000"/>
                      </a:solidFill>
                    </a:rPr>
                    <a:t>B</a:t>
                  </a:r>
                </a:p>
                <a:p>
                  <a:pPr lvl="1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hu-HU" altLang="hu-HU" sz="800" dirty="0" smtClean="0">
                      <a:solidFill>
                        <a:srgbClr val="000000"/>
                      </a:solidFill>
                    </a:rPr>
                    <a:t>    </a:t>
                  </a:r>
                </a:p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hu-HU" altLang="hu-HU" sz="2200" dirty="0" smtClean="0">
                      <a:solidFill>
                        <a:srgbClr val="000000"/>
                      </a:solidFill>
                    </a:rPr>
                    <a:t>         T</a:t>
                  </a:r>
                  <a:r>
                    <a:rPr lang="hu-HU" altLang="hu-HU" sz="2200" baseline="-25000" dirty="0" smtClean="0">
                      <a:solidFill>
                        <a:srgbClr val="000000"/>
                      </a:solidFill>
                    </a:rPr>
                    <a:t>sz</a:t>
                  </a:r>
                  <a:r>
                    <a:rPr lang="hu-HU" altLang="hu-HU" sz="2200" dirty="0" smtClean="0">
                      <a:solidFill>
                        <a:srgbClr val="000000"/>
                      </a:solidFill>
                    </a:rPr>
                    <a:t>   </a:t>
                  </a:r>
                  <a:r>
                    <a:rPr lang="hu-HU" altLang="hu-HU" sz="2200" b="1" dirty="0" smtClean="0">
                      <a:solidFill>
                        <a:srgbClr val="000000"/>
                      </a:solidFill>
                    </a:rPr>
                    <a:t>SZ</a:t>
                  </a:r>
                </a:p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hu-HU" altLang="hu-HU" sz="2200" dirty="0" smtClean="0">
                    <a:solidFill>
                      <a:srgbClr val="000000"/>
                    </a:solidFill>
                  </a:endParaRPr>
                </a:p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hu-HU" altLang="hu-HU" sz="2200" dirty="0" smtClean="0">
                    <a:solidFill>
                      <a:srgbClr val="000000"/>
                    </a:solidFill>
                  </a:endParaRPr>
                </a:p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hu-HU" altLang="hu-HU" sz="2200" dirty="0" smtClean="0">
                    <a:solidFill>
                      <a:srgbClr val="000000"/>
                    </a:solidFill>
                  </a:endParaRPr>
                </a:p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hu-HU" altLang="hu-HU" sz="2200" dirty="0" smtClean="0">
                    <a:solidFill>
                      <a:srgbClr val="000000"/>
                    </a:solidFill>
                  </a:endParaRPr>
                </a:p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hu-HU" altLang="hu-HU" sz="1600" dirty="0" smtClean="0">
                    <a:solidFill>
                      <a:srgbClr val="000000"/>
                    </a:solidFill>
                  </a:endParaRPr>
                </a:p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hu-HU" altLang="hu-HU" sz="1600" dirty="0" smtClean="0">
                    <a:solidFill>
                      <a:srgbClr val="000000"/>
                    </a:solidFill>
                  </a:endParaRPr>
                </a:p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hu-HU" altLang="hu-HU" sz="1600" dirty="0" smtClean="0">
                    <a:solidFill>
                      <a:srgbClr val="000000"/>
                    </a:solidFill>
                  </a:endParaRPr>
                </a:p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hu-HU" altLang="hu-HU" sz="2200" dirty="0" smtClean="0">
                    <a:solidFill>
                      <a:srgbClr val="000000"/>
                    </a:solidFill>
                  </a:endParaRPr>
                </a:p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hu-HU" altLang="hu-HU" sz="2200" dirty="0" smtClean="0">
                      <a:solidFill>
                        <a:srgbClr val="000000"/>
                      </a:solidFill>
                    </a:rPr>
                    <a:t>                  x</a:t>
                  </a:r>
                  <a:r>
                    <a:rPr lang="hu-HU" altLang="hu-HU" sz="2200" baseline="-25000" dirty="0" smtClean="0">
                      <a:solidFill>
                        <a:srgbClr val="000000"/>
                      </a:solidFill>
                    </a:rPr>
                    <a:t>SZ</a:t>
                  </a:r>
                  <a:r>
                    <a:rPr lang="hu-HU" altLang="hu-HU" sz="2200" dirty="0" smtClean="0">
                      <a:solidFill>
                        <a:srgbClr val="000000"/>
                      </a:solidFill>
                    </a:rPr>
                    <a:t>                x</a:t>
                  </a:r>
                  <a:r>
                    <a:rPr lang="hu-HU" altLang="hu-HU" sz="2200" baseline="-25000" dirty="0" smtClean="0">
                      <a:solidFill>
                        <a:srgbClr val="000000"/>
                      </a:solidFill>
                    </a:rPr>
                    <a:t>T		   		</a:t>
                  </a:r>
                  <a:r>
                    <a:rPr lang="hu-HU" altLang="hu-HU" sz="2200" b="1" dirty="0" smtClean="0">
                      <a:solidFill>
                        <a:srgbClr val="000000"/>
                      </a:solidFill>
                    </a:rPr>
                    <a:t>x </a:t>
                  </a:r>
                  <a:r>
                    <a:rPr lang="hu-HU" altLang="hu-HU" sz="2200" dirty="0" smtClean="0">
                      <a:solidFill>
                        <a:srgbClr val="000000"/>
                      </a:solidFill>
                    </a:rPr>
                    <a:t>                                                                               </a:t>
                  </a:r>
                  <a:endParaRPr lang="hu-HU" altLang="hu-HU" sz="2200" b="1" dirty="0" smtClean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1288" name="Group 8"/>
                <p:cNvGrpSpPr>
                  <a:grpSpLocks/>
                </p:cNvGrpSpPr>
                <p:nvPr/>
              </p:nvGrpSpPr>
              <p:grpSpPr bwMode="auto">
                <a:xfrm>
                  <a:off x="1957" y="7954"/>
                  <a:ext cx="8280" cy="5220"/>
                  <a:chOff x="1957" y="7954"/>
                  <a:chExt cx="8280" cy="5220"/>
                </a:xfrm>
              </p:grpSpPr>
              <p:sp>
                <p:nvSpPr>
                  <p:cNvPr id="11289" name="Line 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37" y="7954"/>
                    <a:ext cx="0" cy="52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hu-HU" sz="2000" b="1" dirty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290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1957" y="12814"/>
                    <a:ext cx="82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hu-HU" sz="2000" b="1" dirty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291" name="Arc 11"/>
                  <p:cNvSpPr>
                    <a:spLocks/>
                  </p:cNvSpPr>
                  <p:nvPr/>
                </p:nvSpPr>
                <p:spPr bwMode="auto">
                  <a:xfrm>
                    <a:off x="3037" y="8134"/>
                    <a:ext cx="6120" cy="5040"/>
                  </a:xfrm>
                  <a:custGeom>
                    <a:avLst/>
                    <a:gdLst>
                      <a:gd name="T0" fmla="*/ 2 w 21607"/>
                      <a:gd name="T1" fmla="*/ 234 h 23418"/>
                      <a:gd name="T2" fmla="*/ 491 w 21607"/>
                      <a:gd name="T3" fmla="*/ 0 h 23418"/>
                      <a:gd name="T4" fmla="*/ 491 w 21607"/>
                      <a:gd name="T5" fmla="*/ 215 h 234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7" h="23418" fill="none" extrusionOk="0">
                        <a:moveTo>
                          <a:pt x="76" y="23418"/>
                        </a:moveTo>
                        <a:cubicBezTo>
                          <a:pt x="25" y="22813"/>
                          <a:pt x="0" y="2220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21602" y="-1"/>
                          <a:pt x="21604" y="0"/>
                          <a:pt x="21606" y="0"/>
                        </a:cubicBezTo>
                      </a:path>
                      <a:path w="21607" h="23418" stroke="0" extrusionOk="0">
                        <a:moveTo>
                          <a:pt x="76" y="23418"/>
                        </a:moveTo>
                        <a:cubicBezTo>
                          <a:pt x="25" y="22813"/>
                          <a:pt x="0" y="2220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21602" y="-1"/>
                          <a:pt x="21604" y="0"/>
                          <a:pt x="21606" y="0"/>
                        </a:cubicBezTo>
                        <a:lnTo>
                          <a:pt x="21600" y="21600"/>
                        </a:lnTo>
                        <a:lnTo>
                          <a:pt x="76" y="23418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hu-HU" sz="2000" b="1" dirty="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1271" name="Line 12"/>
              <p:cNvSpPr>
                <a:spLocks noChangeShapeType="1"/>
              </p:cNvSpPr>
              <p:nvPr/>
            </p:nvSpPr>
            <p:spPr bwMode="auto">
              <a:xfrm flipV="1">
                <a:off x="2857" y="8134"/>
                <a:ext cx="3240" cy="19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u-HU" sz="2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2" name="Line 13"/>
              <p:cNvSpPr>
                <a:spLocks noChangeShapeType="1"/>
              </p:cNvSpPr>
              <p:nvPr/>
            </p:nvSpPr>
            <p:spPr bwMode="auto">
              <a:xfrm>
                <a:off x="1957" y="9214"/>
                <a:ext cx="25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u-HU" sz="2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3" name="Line 14"/>
              <p:cNvSpPr>
                <a:spLocks noChangeShapeType="1"/>
              </p:cNvSpPr>
              <p:nvPr/>
            </p:nvSpPr>
            <p:spPr bwMode="auto">
              <a:xfrm>
                <a:off x="1957" y="9754"/>
                <a:ext cx="16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u-HU" sz="2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4" name="Line 15"/>
              <p:cNvSpPr>
                <a:spLocks noChangeShapeType="1"/>
              </p:cNvSpPr>
              <p:nvPr/>
            </p:nvSpPr>
            <p:spPr bwMode="auto">
              <a:xfrm>
                <a:off x="1957" y="8674"/>
                <a:ext cx="3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u-HU" sz="2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5" name="Line 16"/>
              <p:cNvSpPr>
                <a:spLocks noChangeShapeType="1"/>
              </p:cNvSpPr>
              <p:nvPr/>
            </p:nvSpPr>
            <p:spPr bwMode="auto">
              <a:xfrm>
                <a:off x="4837" y="8314"/>
                <a:ext cx="2700" cy="27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u-HU" sz="2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6" name="Line 17"/>
              <p:cNvSpPr>
                <a:spLocks noChangeShapeType="1"/>
              </p:cNvSpPr>
              <p:nvPr/>
            </p:nvSpPr>
            <p:spPr bwMode="auto">
              <a:xfrm>
                <a:off x="3937" y="8854"/>
                <a:ext cx="1620" cy="16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u-HU" sz="2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7" name="Line 18"/>
              <p:cNvSpPr>
                <a:spLocks noChangeShapeType="1"/>
              </p:cNvSpPr>
              <p:nvPr/>
            </p:nvSpPr>
            <p:spPr bwMode="auto">
              <a:xfrm>
                <a:off x="3037" y="9394"/>
                <a:ext cx="3960" cy="39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u-HU" sz="2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8" name="Line 19"/>
              <p:cNvSpPr>
                <a:spLocks noChangeShapeType="1"/>
              </p:cNvSpPr>
              <p:nvPr/>
            </p:nvSpPr>
            <p:spPr bwMode="auto">
              <a:xfrm>
                <a:off x="6997" y="10474"/>
                <a:ext cx="0" cy="28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u-HU" sz="2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9" name="AutoShape 20"/>
              <p:cNvSpPr>
                <a:spLocks noChangeArrowheads="1"/>
              </p:cNvSpPr>
              <p:nvPr/>
            </p:nvSpPr>
            <p:spPr bwMode="auto">
              <a:xfrm>
                <a:off x="7717" y="9214"/>
                <a:ext cx="1440" cy="540"/>
              </a:xfrm>
              <a:prstGeom prst="wedgeRectCallout">
                <a:avLst>
                  <a:gd name="adj1" fmla="val -182639"/>
                  <a:gd name="adj2" fmla="val -221852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altLang="hu-HU" sz="2000" b="1" dirty="0" smtClean="0">
                    <a:solidFill>
                      <a:srgbClr val="000000"/>
                    </a:solidFill>
                  </a:rPr>
                  <a:t>Δh/Δx</a:t>
                </a:r>
                <a:endParaRPr lang="hu-HU" altLang="hu-HU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0" name="Line 21"/>
              <p:cNvSpPr>
                <a:spLocks noChangeShapeType="1"/>
              </p:cNvSpPr>
              <p:nvPr/>
            </p:nvSpPr>
            <p:spPr bwMode="auto">
              <a:xfrm>
                <a:off x="5017" y="9934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u-HU" sz="2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1" name="AutoShape 22"/>
              <p:cNvSpPr>
                <a:spLocks noChangeArrowheads="1"/>
              </p:cNvSpPr>
              <p:nvPr/>
            </p:nvSpPr>
            <p:spPr bwMode="auto">
              <a:xfrm>
                <a:off x="3937" y="10114"/>
                <a:ext cx="900" cy="540"/>
              </a:xfrm>
              <a:prstGeom prst="wedgeRectCallout">
                <a:avLst>
                  <a:gd name="adj1" fmla="val 73333"/>
                  <a:gd name="adj2" fmla="val 9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altLang="hu-HU" sz="2000" b="1" dirty="0" smtClean="0">
                    <a:solidFill>
                      <a:srgbClr val="000000"/>
                    </a:solidFill>
                  </a:rPr>
                  <a:t>Δh/2</a:t>
                </a:r>
                <a:endParaRPr lang="hu-HU" altLang="hu-HU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2" name="AutoShape 23"/>
              <p:cNvSpPr>
                <a:spLocks noChangeArrowheads="1"/>
              </p:cNvSpPr>
              <p:nvPr/>
            </p:nvSpPr>
            <p:spPr bwMode="auto">
              <a:xfrm>
                <a:off x="7897" y="11374"/>
                <a:ext cx="900" cy="540"/>
              </a:xfrm>
              <a:prstGeom prst="wedgeRectCallout">
                <a:avLst>
                  <a:gd name="adj1" fmla="val -148889"/>
                  <a:gd name="adj2" fmla="val 41111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altLang="hu-HU" sz="2000" b="1" dirty="0" smtClean="0">
                    <a:solidFill>
                      <a:srgbClr val="000000"/>
                    </a:solidFill>
                  </a:rPr>
                  <a:t>Δh</a:t>
                </a:r>
                <a:endParaRPr lang="hu-HU" altLang="hu-HU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3" name="Line 24"/>
              <p:cNvSpPr>
                <a:spLocks noChangeShapeType="1"/>
              </p:cNvSpPr>
              <p:nvPr/>
            </p:nvSpPr>
            <p:spPr bwMode="auto">
              <a:xfrm>
                <a:off x="3397" y="9754"/>
                <a:ext cx="0" cy="30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u-HU" sz="2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4" name="Line 25"/>
              <p:cNvSpPr>
                <a:spLocks noChangeShapeType="1"/>
              </p:cNvSpPr>
              <p:nvPr/>
            </p:nvSpPr>
            <p:spPr bwMode="auto">
              <a:xfrm>
                <a:off x="5197" y="8674"/>
                <a:ext cx="0" cy="41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u-HU" sz="2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5" name="Line 26"/>
              <p:cNvSpPr>
                <a:spLocks noChangeShapeType="1"/>
              </p:cNvSpPr>
              <p:nvPr/>
            </p:nvSpPr>
            <p:spPr bwMode="auto">
              <a:xfrm>
                <a:off x="5557" y="9034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u-HU" sz="2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6" name="AutoShape 27"/>
              <p:cNvSpPr>
                <a:spLocks noChangeArrowheads="1"/>
              </p:cNvSpPr>
              <p:nvPr/>
            </p:nvSpPr>
            <p:spPr bwMode="auto">
              <a:xfrm>
                <a:off x="6097" y="9214"/>
                <a:ext cx="900" cy="540"/>
              </a:xfrm>
              <a:prstGeom prst="wedgeRectCallout">
                <a:avLst>
                  <a:gd name="adj1" fmla="val -111111"/>
                  <a:gd name="adj2" fmla="val 85556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altLang="hu-HU" sz="2000" b="1" dirty="0" smtClean="0">
                    <a:solidFill>
                      <a:srgbClr val="000000"/>
                    </a:solidFill>
                  </a:rPr>
                  <a:t>Δh/2</a:t>
                </a:r>
                <a:endParaRPr lang="hu-HU" altLang="hu-HU" sz="2000" dirty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269" name="AutoShape 28"/>
            <p:cNvSpPr>
              <a:spLocks noChangeArrowheads="1"/>
            </p:cNvSpPr>
            <p:nvPr/>
          </p:nvSpPr>
          <p:spPr bwMode="auto">
            <a:xfrm>
              <a:off x="9337" y="8494"/>
              <a:ext cx="900" cy="540"/>
            </a:xfrm>
            <a:prstGeom prst="wedgeRectCallout">
              <a:avLst>
                <a:gd name="adj1" fmla="val -151111"/>
                <a:gd name="adj2" fmla="val -10703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2000" b="1" dirty="0" smtClean="0">
                  <a:solidFill>
                    <a:srgbClr val="000000"/>
                  </a:solidFill>
                </a:rPr>
                <a:t>Φ=1</a:t>
              </a:r>
              <a:endParaRPr lang="hu-HU" altLang="hu-HU" sz="2000" dirty="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975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200" dirty="0" smtClean="0">
                <a:solidFill>
                  <a:schemeClr val="bg1"/>
                </a:solidFill>
              </a:rPr>
              <a:t>Levegő csomag hőmérsékletváltozása a pályagörbe mentén.</a:t>
            </a:r>
            <a:br>
              <a:rPr lang="hu-HU" altLang="hu-HU" sz="3200" dirty="0" smtClean="0">
                <a:solidFill>
                  <a:schemeClr val="bg1"/>
                </a:solidFill>
              </a:rPr>
            </a:br>
            <a:r>
              <a:rPr lang="hu-HU" altLang="hu-HU" sz="3200" dirty="0" smtClean="0">
                <a:solidFill>
                  <a:schemeClr val="bg1"/>
                </a:solidFill>
              </a:rPr>
              <a:t>/nyári állapot/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1357700" y="2132915"/>
            <a:ext cx="9313333" cy="4248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000" dirty="0" smtClean="0">
                <a:solidFill>
                  <a:srgbClr val="000000"/>
                </a:solidFill>
              </a:rPr>
              <a:t>                                        L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000" dirty="0" smtClean="0">
                <a:solidFill>
                  <a:srgbClr val="000000"/>
                </a:solidFill>
              </a:rPr>
              <a:t>Tsz                L/2                                                                                               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000" dirty="0" smtClean="0">
                <a:solidFill>
                  <a:srgbClr val="000000"/>
                </a:solidFill>
              </a:rPr>
              <a:t>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000" dirty="0" smtClean="0">
                <a:solidFill>
                  <a:srgbClr val="000000"/>
                </a:solidFill>
              </a:rPr>
              <a:t>                                                                                                                     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000" dirty="0" smtClean="0">
                <a:solidFill>
                  <a:srgbClr val="000000"/>
                </a:solidFill>
              </a:rPr>
              <a:t>                      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000" dirty="0" smtClean="0">
                <a:solidFill>
                  <a:srgbClr val="000000"/>
                </a:solidFill>
              </a:rPr>
              <a:t>T</a:t>
            </a:r>
            <a:r>
              <a:rPr lang="hu-HU" altLang="hu-HU" sz="2000" baseline="-25000" dirty="0" smtClean="0">
                <a:solidFill>
                  <a:srgbClr val="000000"/>
                </a:solidFill>
              </a:rPr>
              <a:t>B</a:t>
            </a:r>
            <a:endParaRPr lang="hu-HU" altLang="hu-HU" sz="2000" dirty="0" smtClean="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2000" dirty="0" smtClean="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2000" dirty="0" smtClean="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000" dirty="0" smtClean="0">
                <a:solidFill>
                  <a:srgbClr val="000000"/>
                </a:solidFill>
              </a:rPr>
              <a:t>                                                                                                              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000" dirty="0" smtClean="0">
                <a:solidFill>
                  <a:srgbClr val="000000"/>
                </a:solidFill>
              </a:rPr>
              <a:t>        (T</a:t>
            </a:r>
            <a:r>
              <a:rPr lang="hu-HU" altLang="hu-HU" sz="2000" baseline="-25000" dirty="0" smtClean="0">
                <a:solidFill>
                  <a:srgbClr val="000000"/>
                </a:solidFill>
              </a:rPr>
              <a:t>B</a:t>
            </a:r>
            <a:r>
              <a:rPr lang="hu-HU" altLang="hu-HU" sz="2000" dirty="0" smtClean="0">
                <a:solidFill>
                  <a:srgbClr val="000000"/>
                </a:solidFill>
              </a:rPr>
              <a:t>)*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2000" dirty="0" smtClean="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000" dirty="0" smtClean="0">
                <a:solidFill>
                  <a:srgbClr val="000000"/>
                </a:solidFill>
              </a:rPr>
              <a:t>T</a:t>
            </a:r>
            <a:r>
              <a:rPr lang="hu-HU" altLang="hu-HU" sz="2000" baseline="-25000" dirty="0" smtClean="0">
                <a:solidFill>
                  <a:srgbClr val="000000"/>
                </a:solidFill>
              </a:rPr>
              <a:t>T</a:t>
            </a:r>
            <a:endParaRPr lang="hu-HU" altLang="hu-HU" sz="2000" dirty="0" smtClean="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000" dirty="0" smtClean="0">
                <a:solidFill>
                  <a:srgbClr val="000000"/>
                </a:solidFill>
              </a:rPr>
              <a:t>T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1200" dirty="0" smtClean="0">
              <a:solidFill>
                <a:srgbClr val="000000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dirty="0" smtClean="0">
              <a:solidFill>
                <a:srgbClr val="000000"/>
              </a:solidFill>
            </a:endParaRPr>
          </a:p>
        </p:txBody>
      </p:sp>
      <p:sp>
        <p:nvSpPr>
          <p:cNvPr id="12292" name="Line 6"/>
          <p:cNvSpPr>
            <a:spLocks noChangeShapeType="1"/>
          </p:cNvSpPr>
          <p:nvPr/>
        </p:nvSpPr>
        <p:spPr bwMode="auto">
          <a:xfrm flipV="1">
            <a:off x="1960033" y="2436922"/>
            <a:ext cx="0" cy="3641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000" b="1" dirty="0" smtClean="0">
              <a:solidFill>
                <a:srgbClr val="000000"/>
              </a:solidFill>
            </a:endParaRPr>
          </a:p>
        </p:txBody>
      </p:sp>
      <p:sp>
        <p:nvSpPr>
          <p:cNvPr id="12293" name="Line 7"/>
          <p:cNvSpPr>
            <a:spLocks noChangeShapeType="1"/>
          </p:cNvSpPr>
          <p:nvPr/>
        </p:nvSpPr>
        <p:spPr bwMode="auto">
          <a:xfrm>
            <a:off x="1581153" y="4257675"/>
            <a:ext cx="760306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000" b="1" dirty="0" smtClean="0">
              <a:solidFill>
                <a:srgbClr val="000000"/>
              </a:solidFill>
            </a:endParaRPr>
          </a:p>
        </p:txBody>
      </p:sp>
      <p:sp>
        <p:nvSpPr>
          <p:cNvPr id="12294" name="Line 8"/>
          <p:cNvSpPr>
            <a:spLocks noChangeShapeType="1"/>
          </p:cNvSpPr>
          <p:nvPr/>
        </p:nvSpPr>
        <p:spPr bwMode="auto">
          <a:xfrm>
            <a:off x="1960033" y="5622925"/>
            <a:ext cx="760306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000" b="1" dirty="0" smtClean="0">
              <a:solidFill>
                <a:srgbClr val="000000"/>
              </a:solidFill>
            </a:endParaRPr>
          </a:p>
        </p:txBody>
      </p:sp>
      <p:sp>
        <p:nvSpPr>
          <p:cNvPr id="12295" name="Line 9"/>
          <p:cNvSpPr>
            <a:spLocks noChangeShapeType="1"/>
          </p:cNvSpPr>
          <p:nvPr/>
        </p:nvSpPr>
        <p:spPr bwMode="auto">
          <a:xfrm>
            <a:off x="1581223" y="2892425"/>
            <a:ext cx="741256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000" b="1" dirty="0" smtClean="0">
              <a:solidFill>
                <a:srgbClr val="000000"/>
              </a:solidFill>
            </a:endParaRPr>
          </a:p>
        </p:txBody>
      </p:sp>
      <p:sp>
        <p:nvSpPr>
          <p:cNvPr id="12296" name="Arc 10"/>
          <p:cNvSpPr>
            <a:spLocks/>
          </p:cNvSpPr>
          <p:nvPr/>
        </p:nvSpPr>
        <p:spPr bwMode="auto">
          <a:xfrm>
            <a:off x="1960033" y="2836863"/>
            <a:ext cx="5852584" cy="2787650"/>
          </a:xfrm>
          <a:custGeom>
            <a:avLst/>
            <a:gdLst>
              <a:gd name="T0" fmla="*/ 2147483647 w 24221"/>
              <a:gd name="T1" fmla="*/ 2147483647 h 22670"/>
              <a:gd name="T2" fmla="*/ 160697360 w 24221"/>
              <a:gd name="T3" fmla="*/ 0 h 22670"/>
              <a:gd name="T4" fmla="*/ 2147483647 w 24221"/>
              <a:gd name="T5" fmla="*/ 1989498094 h 226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221" h="22670" fill="none" extrusionOk="0">
                <a:moveTo>
                  <a:pt x="24221" y="22510"/>
                </a:moveTo>
                <a:cubicBezTo>
                  <a:pt x="23351" y="22616"/>
                  <a:pt x="22476" y="22669"/>
                  <a:pt x="21600" y="22670"/>
                </a:cubicBezTo>
                <a:cubicBezTo>
                  <a:pt x="9670" y="22670"/>
                  <a:pt x="0" y="12999"/>
                  <a:pt x="0" y="1070"/>
                </a:cubicBezTo>
                <a:cubicBezTo>
                  <a:pt x="-1" y="713"/>
                  <a:pt x="8" y="356"/>
                  <a:pt x="26" y="-1"/>
                </a:cubicBezTo>
              </a:path>
              <a:path w="24221" h="22670" stroke="0" extrusionOk="0">
                <a:moveTo>
                  <a:pt x="24221" y="22510"/>
                </a:moveTo>
                <a:cubicBezTo>
                  <a:pt x="23351" y="22616"/>
                  <a:pt x="22476" y="22669"/>
                  <a:pt x="21600" y="22670"/>
                </a:cubicBezTo>
                <a:cubicBezTo>
                  <a:pt x="9670" y="22670"/>
                  <a:pt x="0" y="12999"/>
                  <a:pt x="0" y="1070"/>
                </a:cubicBezTo>
                <a:cubicBezTo>
                  <a:pt x="-1" y="713"/>
                  <a:pt x="8" y="356"/>
                  <a:pt x="26" y="-1"/>
                </a:cubicBezTo>
                <a:lnTo>
                  <a:pt x="21600" y="1070"/>
                </a:lnTo>
                <a:lnTo>
                  <a:pt x="24221" y="22510"/>
                </a:lnTo>
                <a:close/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000" b="1" dirty="0" smtClean="0">
              <a:solidFill>
                <a:srgbClr val="000000"/>
              </a:solidFill>
            </a:endParaRPr>
          </a:p>
        </p:txBody>
      </p:sp>
      <p:sp>
        <p:nvSpPr>
          <p:cNvPr id="12297" name="Line 11"/>
          <p:cNvSpPr>
            <a:spLocks noChangeShapeType="1"/>
          </p:cNvSpPr>
          <p:nvPr/>
        </p:nvSpPr>
        <p:spPr bwMode="auto">
          <a:xfrm>
            <a:off x="4811184" y="2589213"/>
            <a:ext cx="0" cy="30337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000" b="1" dirty="0" smtClean="0">
              <a:solidFill>
                <a:srgbClr val="000000"/>
              </a:solidFill>
            </a:endParaRPr>
          </a:p>
        </p:txBody>
      </p:sp>
      <p:sp>
        <p:nvSpPr>
          <p:cNvPr id="12298" name="Line 12"/>
          <p:cNvSpPr>
            <a:spLocks noChangeShapeType="1"/>
          </p:cNvSpPr>
          <p:nvPr/>
        </p:nvSpPr>
        <p:spPr bwMode="auto">
          <a:xfrm>
            <a:off x="7662333" y="2436813"/>
            <a:ext cx="0" cy="31861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000" b="1" dirty="0" smtClean="0">
              <a:solidFill>
                <a:srgbClr val="000000"/>
              </a:solidFill>
            </a:endParaRPr>
          </a:p>
        </p:txBody>
      </p:sp>
      <p:sp>
        <p:nvSpPr>
          <p:cNvPr id="12299" name="Line 13"/>
          <p:cNvSpPr>
            <a:spLocks noChangeShapeType="1"/>
          </p:cNvSpPr>
          <p:nvPr/>
        </p:nvSpPr>
        <p:spPr bwMode="auto">
          <a:xfrm flipH="1">
            <a:off x="1960056" y="5319822"/>
            <a:ext cx="2851151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000" b="1" dirty="0" smtClean="0">
              <a:solidFill>
                <a:srgbClr val="000000"/>
              </a:solidFill>
            </a:endParaRPr>
          </a:p>
        </p:txBody>
      </p:sp>
      <p:sp>
        <p:nvSpPr>
          <p:cNvPr id="12300" name="Line 14"/>
          <p:cNvSpPr>
            <a:spLocks noChangeShapeType="1"/>
          </p:cNvSpPr>
          <p:nvPr/>
        </p:nvSpPr>
        <p:spPr bwMode="auto">
          <a:xfrm flipH="1">
            <a:off x="1960106" y="3644902"/>
            <a:ext cx="356023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000" b="1" dirty="0" smtClean="0">
              <a:solidFill>
                <a:srgbClr val="000000"/>
              </a:solidFill>
            </a:endParaRPr>
          </a:p>
        </p:txBody>
      </p:sp>
      <p:sp>
        <p:nvSpPr>
          <p:cNvPr id="12301" name="Line 15"/>
          <p:cNvSpPr>
            <a:spLocks noChangeShapeType="1"/>
          </p:cNvSpPr>
          <p:nvPr/>
        </p:nvSpPr>
        <p:spPr bwMode="auto">
          <a:xfrm>
            <a:off x="1960035" y="2436922"/>
            <a:ext cx="57023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000" b="1" dirty="0" smtClean="0">
              <a:solidFill>
                <a:srgbClr val="000000"/>
              </a:solidFill>
            </a:endParaRPr>
          </a:p>
        </p:txBody>
      </p:sp>
      <p:sp>
        <p:nvSpPr>
          <p:cNvPr id="12302" name="Line 16"/>
          <p:cNvSpPr>
            <a:spLocks noChangeShapeType="1"/>
          </p:cNvSpPr>
          <p:nvPr/>
        </p:nvSpPr>
        <p:spPr bwMode="auto">
          <a:xfrm>
            <a:off x="1960056" y="2740025"/>
            <a:ext cx="2851151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000" b="1" dirty="0" smtClean="0">
              <a:solidFill>
                <a:srgbClr val="000000"/>
              </a:solidFill>
            </a:endParaRPr>
          </a:p>
        </p:txBody>
      </p:sp>
      <p:sp>
        <p:nvSpPr>
          <p:cNvPr id="12303" name="Rectangle 17"/>
          <p:cNvSpPr>
            <a:spLocks noChangeArrowheads="1"/>
          </p:cNvSpPr>
          <p:nvPr/>
        </p:nvSpPr>
        <p:spPr bwMode="auto">
          <a:xfrm>
            <a:off x="5573257" y="3284538"/>
            <a:ext cx="3210983" cy="720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b="1" dirty="0" smtClean="0">
                <a:solidFill>
                  <a:srgbClr val="000000"/>
                </a:solidFill>
              </a:rPr>
              <a:t>tervezett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b="1" dirty="0" smtClean="0">
                <a:solidFill>
                  <a:srgbClr val="000000"/>
                </a:solidFill>
              </a:rPr>
              <a:t>T</a:t>
            </a:r>
            <a:r>
              <a:rPr lang="hu-HU" altLang="hu-HU" b="1" baseline="-25000" dirty="0" smtClean="0">
                <a:solidFill>
                  <a:srgbClr val="000000"/>
                </a:solidFill>
              </a:rPr>
              <a:t>B</a:t>
            </a:r>
            <a:r>
              <a:rPr lang="hu-HU" altLang="hu-HU" b="1" dirty="0" smtClean="0">
                <a:solidFill>
                  <a:srgbClr val="000000"/>
                </a:solidFill>
              </a:rPr>
              <a:t> = 0,5(T</a:t>
            </a:r>
            <a:r>
              <a:rPr lang="hu-HU" altLang="hu-HU" sz="2000" b="1" baseline="-25000" dirty="0" smtClean="0">
                <a:solidFill>
                  <a:srgbClr val="000000"/>
                </a:solidFill>
              </a:rPr>
              <a:t>sz</a:t>
            </a:r>
            <a:r>
              <a:rPr lang="hu-HU" altLang="hu-HU" b="1" dirty="0" smtClean="0">
                <a:solidFill>
                  <a:srgbClr val="000000"/>
                </a:solidFill>
              </a:rPr>
              <a:t> + T</a:t>
            </a:r>
            <a:r>
              <a:rPr lang="hu-HU" altLang="hu-HU" b="1" baseline="-25000" dirty="0" smtClean="0">
                <a:solidFill>
                  <a:srgbClr val="000000"/>
                </a:solidFill>
              </a:rPr>
              <a:t>T</a:t>
            </a:r>
            <a:r>
              <a:rPr lang="hu-HU" altLang="hu-HU" b="1" dirty="0" smtClean="0">
                <a:solidFill>
                  <a:srgbClr val="000000"/>
                </a:solidFill>
              </a:rPr>
              <a:t>)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dirty="0" smtClean="0">
              <a:solidFill>
                <a:srgbClr val="000000"/>
              </a:solidFill>
            </a:endParaRPr>
          </a:p>
        </p:txBody>
      </p:sp>
      <p:sp>
        <p:nvSpPr>
          <p:cNvPr id="12304" name="Line 19"/>
          <p:cNvSpPr>
            <a:spLocks noChangeShapeType="1"/>
          </p:cNvSpPr>
          <p:nvPr/>
        </p:nvSpPr>
        <p:spPr bwMode="auto">
          <a:xfrm flipH="1">
            <a:off x="4811257" y="4864209"/>
            <a:ext cx="1331383" cy="455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000" b="1" dirty="0" smtClean="0">
              <a:solidFill>
                <a:srgbClr val="000000"/>
              </a:solidFill>
            </a:endParaRPr>
          </a:p>
        </p:txBody>
      </p:sp>
      <p:sp>
        <p:nvSpPr>
          <p:cNvPr id="12305" name="Text Box 20"/>
          <p:cNvSpPr txBox="1">
            <a:spLocks noChangeArrowheads="1"/>
          </p:cNvSpPr>
          <p:nvPr/>
        </p:nvSpPr>
        <p:spPr bwMode="auto">
          <a:xfrm>
            <a:off x="1775885" y="2852738"/>
            <a:ext cx="115146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hu-HU" altLang="hu-HU" sz="1800" b="0" dirty="0" smtClean="0">
                <a:solidFill>
                  <a:srgbClr val="000000"/>
                </a:solidFill>
              </a:rPr>
              <a:t>„SZ”</a:t>
            </a:r>
          </a:p>
        </p:txBody>
      </p:sp>
      <p:sp>
        <p:nvSpPr>
          <p:cNvPr id="12306" name="Text Box 21"/>
          <p:cNvSpPr txBox="1">
            <a:spLocks noChangeArrowheads="1"/>
          </p:cNvSpPr>
          <p:nvPr/>
        </p:nvSpPr>
        <p:spPr bwMode="auto">
          <a:xfrm>
            <a:off x="4751917" y="2852738"/>
            <a:ext cx="115146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hu-HU" altLang="hu-HU" sz="1800" b="0" dirty="0" smtClean="0">
                <a:solidFill>
                  <a:srgbClr val="000000"/>
                </a:solidFill>
              </a:rPr>
              <a:t>„B”</a:t>
            </a:r>
          </a:p>
        </p:txBody>
      </p:sp>
      <p:sp>
        <p:nvSpPr>
          <p:cNvPr id="12307" name="Text Box 22"/>
          <p:cNvSpPr txBox="1">
            <a:spLocks noChangeArrowheads="1"/>
          </p:cNvSpPr>
          <p:nvPr/>
        </p:nvSpPr>
        <p:spPr bwMode="auto">
          <a:xfrm>
            <a:off x="7440085" y="2852738"/>
            <a:ext cx="115146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hu-HU" altLang="hu-HU" sz="1800" b="0" dirty="0" smtClean="0">
                <a:solidFill>
                  <a:srgbClr val="000000"/>
                </a:solidFill>
              </a:rPr>
              <a:t>„T”</a:t>
            </a:r>
          </a:p>
        </p:txBody>
      </p:sp>
      <p:sp>
        <p:nvSpPr>
          <p:cNvPr id="12308" name="Text Box 23"/>
          <p:cNvSpPr txBox="1">
            <a:spLocks noChangeArrowheads="1"/>
          </p:cNvSpPr>
          <p:nvPr/>
        </p:nvSpPr>
        <p:spPr bwMode="auto">
          <a:xfrm>
            <a:off x="8784169" y="2708384"/>
            <a:ext cx="115146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hu-HU" altLang="hu-HU" sz="1800" b="0" dirty="0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2309" name="Line 24"/>
          <p:cNvSpPr>
            <a:spLocks noChangeShapeType="1"/>
          </p:cNvSpPr>
          <p:nvPr/>
        </p:nvSpPr>
        <p:spPr bwMode="auto">
          <a:xfrm>
            <a:off x="1968500" y="2852847"/>
            <a:ext cx="5664200" cy="2808287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000" b="1" dirty="0" smtClean="0">
              <a:solidFill>
                <a:srgbClr val="000000"/>
              </a:solidFill>
            </a:endParaRPr>
          </a:p>
        </p:txBody>
      </p:sp>
      <p:sp>
        <p:nvSpPr>
          <p:cNvPr id="12310" name="Rectangle 18"/>
          <p:cNvSpPr>
            <a:spLocks noChangeArrowheads="1"/>
          </p:cNvSpPr>
          <p:nvPr/>
        </p:nvSpPr>
        <p:spPr bwMode="auto">
          <a:xfrm>
            <a:off x="6142575" y="4560997"/>
            <a:ext cx="3697817" cy="739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b="1" dirty="0" smtClean="0">
                <a:solidFill>
                  <a:srgbClr val="000000"/>
                </a:solidFill>
              </a:rPr>
              <a:t>(T</a:t>
            </a:r>
            <a:r>
              <a:rPr lang="hu-HU" altLang="hu-HU" b="1" baseline="-25000" dirty="0" smtClean="0">
                <a:solidFill>
                  <a:srgbClr val="000000"/>
                </a:solidFill>
              </a:rPr>
              <a:t>B</a:t>
            </a:r>
            <a:r>
              <a:rPr lang="hu-HU" altLang="hu-HU" b="1" dirty="0" smtClean="0">
                <a:solidFill>
                  <a:srgbClr val="000000"/>
                </a:solidFill>
              </a:rPr>
              <a:t>)* Tartózkodási zóna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b="1" dirty="0" smtClean="0">
                <a:solidFill>
                  <a:srgbClr val="000000"/>
                </a:solidFill>
              </a:rPr>
              <a:t>tényleges hőmérséklete</a:t>
            </a:r>
            <a:endParaRPr lang="hu-HU" altLang="hu-H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284" y="908050"/>
            <a:ext cx="10363200" cy="1143000"/>
          </a:xfrm>
        </p:spPr>
        <p:txBody>
          <a:bodyPr/>
          <a:lstStyle/>
          <a:p>
            <a:pPr eaLnBrk="1" hangingPunct="1"/>
            <a:r>
              <a:rPr lang="hu-HU" altLang="hu-HU" sz="3200" dirty="0" smtClean="0">
                <a:solidFill>
                  <a:schemeClr val="bg1"/>
                </a:solidFill>
              </a:rPr>
              <a:t>Állapotváltozás a h-x diagramban</a:t>
            </a:r>
            <a:r>
              <a:rPr lang="hu-HU" altLang="hu-HU" sz="4000" b="1" dirty="0" smtClean="0"/>
              <a:t> </a:t>
            </a:r>
            <a:br>
              <a:rPr lang="hu-HU" altLang="hu-HU" sz="4000" b="1" dirty="0" smtClean="0"/>
            </a:br>
            <a:endParaRPr lang="hu-HU" altLang="hu-HU" sz="4000" b="1" dirty="0" smtClean="0"/>
          </a:p>
        </p:txBody>
      </p:sp>
      <p:grpSp>
        <p:nvGrpSpPr>
          <p:cNvPr id="13315" name="Group 5"/>
          <p:cNvGrpSpPr>
            <a:grpSpLocks/>
          </p:cNvGrpSpPr>
          <p:nvPr/>
        </p:nvGrpSpPr>
        <p:grpSpPr bwMode="auto">
          <a:xfrm>
            <a:off x="1102784" y="1700213"/>
            <a:ext cx="9505949" cy="4608512"/>
            <a:chOff x="1597" y="7774"/>
            <a:chExt cx="9000" cy="5760"/>
          </a:xfrm>
        </p:grpSpPr>
        <p:sp>
          <p:nvSpPr>
            <p:cNvPr id="13334" name="Rectangle 6"/>
            <p:cNvSpPr>
              <a:spLocks noChangeArrowheads="1"/>
            </p:cNvSpPr>
            <p:nvPr/>
          </p:nvSpPr>
          <p:spPr bwMode="auto">
            <a:xfrm>
              <a:off x="1597" y="7774"/>
              <a:ext cx="9000" cy="57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2200" b="1" dirty="0" smtClean="0">
                  <a:solidFill>
                    <a:srgbClr val="000000"/>
                  </a:solidFill>
                </a:rPr>
                <a:t>h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2200" b="1" dirty="0" smtClean="0">
                  <a:solidFill>
                    <a:srgbClr val="000000"/>
                  </a:solidFill>
                </a:rPr>
                <a:t>T </a:t>
              </a:r>
              <a:r>
                <a:rPr lang="hu-HU" altLang="hu-HU" sz="2200" baseline="-25000" dirty="0" smtClean="0">
                  <a:solidFill>
                    <a:srgbClr val="000000"/>
                  </a:solidFill>
                </a:rPr>
                <a:t>	 	          </a:t>
              </a:r>
              <a:r>
                <a:rPr lang="hu-HU" altLang="hu-HU" sz="2200" b="1" dirty="0" smtClean="0">
                  <a:solidFill>
                    <a:srgbClr val="000000"/>
                  </a:solidFill>
                </a:rPr>
                <a:t>T*</a:t>
              </a:r>
              <a:endParaRPr lang="hu-HU" altLang="hu-HU" sz="2200" baseline="-25000" dirty="0" smtClean="0">
                <a:solidFill>
                  <a:srgbClr val="000000"/>
                </a:solidFill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2200" dirty="0" smtClean="0">
                  <a:solidFill>
                    <a:srgbClr val="000000"/>
                  </a:solidFill>
                </a:rPr>
                <a:t> 	           </a:t>
              </a:r>
              <a:r>
                <a:rPr lang="hu-HU" altLang="hu-HU" sz="2200" b="1" dirty="0" smtClean="0">
                  <a:solidFill>
                    <a:srgbClr val="000000"/>
                  </a:solidFill>
                </a:rPr>
                <a:t>B</a:t>
              </a:r>
            </a:p>
            <a:p>
              <a:pPr lvl="1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800" dirty="0" smtClean="0">
                  <a:solidFill>
                    <a:srgbClr val="000000"/>
                  </a:solidFill>
                </a:rPr>
                <a:t>    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2200" b="1" dirty="0" smtClean="0">
                  <a:solidFill>
                    <a:srgbClr val="000000"/>
                  </a:solidFill>
                </a:rPr>
                <a:t>            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2200" dirty="0" smtClean="0">
                  <a:solidFill>
                    <a:srgbClr val="000000"/>
                  </a:solidFill>
                </a:rPr>
                <a:t>T</a:t>
              </a:r>
              <a:r>
                <a:rPr lang="hu-HU" altLang="hu-HU" sz="2200" baseline="-25000" dirty="0" smtClean="0">
                  <a:solidFill>
                    <a:srgbClr val="000000"/>
                  </a:solidFill>
                </a:rPr>
                <a:t>sz</a:t>
              </a:r>
              <a:endParaRPr lang="hu-HU" altLang="hu-HU" sz="2200" dirty="0" smtClean="0">
                <a:solidFill>
                  <a:srgbClr val="000000"/>
                </a:solidFill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2000" b="1" dirty="0" smtClean="0">
                  <a:solidFill>
                    <a:srgbClr val="000000"/>
                  </a:solidFill>
                </a:rPr>
                <a:t>      SZ*</a:t>
              </a:r>
              <a:endParaRPr lang="hu-HU" altLang="hu-HU" sz="2200" dirty="0" smtClean="0">
                <a:solidFill>
                  <a:srgbClr val="000000"/>
                </a:solidFill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altLang="hu-HU" sz="2200" dirty="0" smtClean="0">
                <a:solidFill>
                  <a:srgbClr val="000000"/>
                </a:solidFill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altLang="hu-HU" sz="2200" dirty="0" smtClean="0">
                <a:solidFill>
                  <a:srgbClr val="000000"/>
                </a:solidFill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altLang="hu-HU" sz="1600" dirty="0" smtClean="0">
                <a:solidFill>
                  <a:srgbClr val="000000"/>
                </a:solidFill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altLang="hu-HU" sz="1600" dirty="0" smtClean="0">
                <a:solidFill>
                  <a:srgbClr val="000000"/>
                </a:solidFill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altLang="hu-HU" sz="1600" dirty="0" smtClean="0">
                <a:solidFill>
                  <a:srgbClr val="000000"/>
                </a:solidFill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altLang="hu-HU" sz="1600" dirty="0" smtClean="0">
                <a:solidFill>
                  <a:srgbClr val="000000"/>
                </a:solidFill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altLang="hu-HU" sz="2200" dirty="0" smtClean="0">
                <a:solidFill>
                  <a:srgbClr val="000000"/>
                </a:solidFill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2200" dirty="0" smtClean="0">
                  <a:solidFill>
                    <a:srgbClr val="000000"/>
                  </a:solidFill>
                </a:rPr>
                <a:t>          x</a:t>
              </a:r>
              <a:r>
                <a:rPr lang="hu-HU" altLang="hu-HU" sz="2200" baseline="-25000" dirty="0" smtClean="0">
                  <a:solidFill>
                    <a:srgbClr val="000000"/>
                  </a:solidFill>
                </a:rPr>
                <a:t>SZ</a:t>
              </a:r>
              <a:r>
                <a:rPr lang="hu-HU" altLang="hu-HU" sz="2200" dirty="0" smtClean="0">
                  <a:solidFill>
                    <a:srgbClr val="000000"/>
                  </a:solidFill>
                </a:rPr>
                <a:t>                 x</a:t>
              </a:r>
              <a:r>
                <a:rPr lang="hu-HU" altLang="hu-HU" sz="2200" baseline="-25000" dirty="0" smtClean="0">
                  <a:solidFill>
                    <a:srgbClr val="000000"/>
                  </a:solidFill>
                </a:rPr>
                <a:t>T		   		               </a:t>
              </a:r>
              <a:r>
                <a:rPr lang="hu-HU" altLang="hu-HU" sz="2200" b="1" dirty="0" smtClean="0">
                  <a:solidFill>
                    <a:srgbClr val="000000"/>
                  </a:solidFill>
                </a:rPr>
                <a:t>x </a:t>
              </a:r>
              <a:r>
                <a:rPr lang="hu-HU" altLang="hu-HU" sz="2200" dirty="0" smtClean="0">
                  <a:solidFill>
                    <a:srgbClr val="000000"/>
                  </a:solidFill>
                </a:rPr>
                <a:t>                                                                               </a:t>
              </a:r>
            </a:p>
          </p:txBody>
        </p:sp>
        <p:grpSp>
          <p:nvGrpSpPr>
            <p:cNvPr id="13335" name="Group 7"/>
            <p:cNvGrpSpPr>
              <a:grpSpLocks/>
            </p:cNvGrpSpPr>
            <p:nvPr/>
          </p:nvGrpSpPr>
          <p:grpSpPr bwMode="auto">
            <a:xfrm>
              <a:off x="1957" y="7954"/>
              <a:ext cx="8280" cy="5220"/>
              <a:chOff x="1957" y="7954"/>
              <a:chExt cx="8280" cy="5220"/>
            </a:xfrm>
          </p:grpSpPr>
          <p:sp>
            <p:nvSpPr>
              <p:cNvPr id="13336" name="Line 8"/>
              <p:cNvSpPr>
                <a:spLocks noChangeShapeType="1"/>
              </p:cNvSpPr>
              <p:nvPr/>
            </p:nvSpPr>
            <p:spPr bwMode="auto">
              <a:xfrm flipV="1">
                <a:off x="2137" y="7954"/>
                <a:ext cx="0" cy="52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u-HU" sz="2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7" name="Line 9"/>
              <p:cNvSpPr>
                <a:spLocks noChangeShapeType="1"/>
              </p:cNvSpPr>
              <p:nvPr/>
            </p:nvSpPr>
            <p:spPr bwMode="auto">
              <a:xfrm>
                <a:off x="1957" y="12814"/>
                <a:ext cx="82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u-HU" sz="2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8" name="Arc 10"/>
              <p:cNvSpPr>
                <a:spLocks/>
              </p:cNvSpPr>
              <p:nvPr/>
            </p:nvSpPr>
            <p:spPr bwMode="auto">
              <a:xfrm>
                <a:off x="3037" y="8134"/>
                <a:ext cx="6120" cy="5040"/>
              </a:xfrm>
              <a:custGeom>
                <a:avLst/>
                <a:gdLst>
                  <a:gd name="T0" fmla="*/ 2 w 21607"/>
                  <a:gd name="T1" fmla="*/ 234 h 23418"/>
                  <a:gd name="T2" fmla="*/ 491 w 21607"/>
                  <a:gd name="T3" fmla="*/ 0 h 23418"/>
                  <a:gd name="T4" fmla="*/ 491 w 21607"/>
                  <a:gd name="T5" fmla="*/ 215 h 234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7" h="23418" fill="none" extrusionOk="0">
                    <a:moveTo>
                      <a:pt x="76" y="23418"/>
                    </a:moveTo>
                    <a:cubicBezTo>
                      <a:pt x="25" y="22813"/>
                      <a:pt x="0" y="222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602" y="-1"/>
                      <a:pt x="21604" y="0"/>
                      <a:pt x="21606" y="0"/>
                    </a:cubicBezTo>
                  </a:path>
                  <a:path w="21607" h="23418" stroke="0" extrusionOk="0">
                    <a:moveTo>
                      <a:pt x="76" y="23418"/>
                    </a:moveTo>
                    <a:cubicBezTo>
                      <a:pt x="25" y="22813"/>
                      <a:pt x="0" y="222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602" y="-1"/>
                      <a:pt x="21604" y="0"/>
                      <a:pt x="21606" y="0"/>
                    </a:cubicBezTo>
                    <a:lnTo>
                      <a:pt x="21600" y="21600"/>
                    </a:lnTo>
                    <a:lnTo>
                      <a:pt x="76" y="23418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u-HU" sz="2000" b="1" dirty="0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3316" name="Line 11"/>
          <p:cNvSpPr>
            <a:spLocks noChangeShapeType="1"/>
          </p:cNvSpPr>
          <p:nvPr/>
        </p:nvSpPr>
        <p:spPr bwMode="auto">
          <a:xfrm flipV="1">
            <a:off x="2434169" y="1987607"/>
            <a:ext cx="3422651" cy="15843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000" b="1" dirty="0" smtClean="0">
              <a:solidFill>
                <a:srgbClr val="000000"/>
              </a:solidFill>
            </a:endParaRPr>
          </a:p>
        </p:txBody>
      </p:sp>
      <p:sp>
        <p:nvSpPr>
          <p:cNvPr id="13317" name="Line 12"/>
          <p:cNvSpPr>
            <a:spLocks noChangeShapeType="1"/>
          </p:cNvSpPr>
          <p:nvPr/>
        </p:nvSpPr>
        <p:spPr bwMode="auto">
          <a:xfrm>
            <a:off x="1483822" y="2852738"/>
            <a:ext cx="266064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000" b="1" dirty="0" smtClean="0">
              <a:solidFill>
                <a:srgbClr val="000000"/>
              </a:solidFill>
            </a:endParaRPr>
          </a:p>
        </p:txBody>
      </p:sp>
      <p:sp>
        <p:nvSpPr>
          <p:cNvPr id="13318" name="Line 16"/>
          <p:cNvSpPr>
            <a:spLocks noChangeShapeType="1"/>
          </p:cNvSpPr>
          <p:nvPr/>
        </p:nvSpPr>
        <p:spPr bwMode="auto">
          <a:xfrm>
            <a:off x="3575053" y="2563870"/>
            <a:ext cx="1710267" cy="1296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000" b="1" dirty="0" smtClean="0">
              <a:solidFill>
                <a:srgbClr val="000000"/>
              </a:solidFill>
            </a:endParaRPr>
          </a:p>
        </p:txBody>
      </p:sp>
      <p:sp>
        <p:nvSpPr>
          <p:cNvPr id="13319" name="Line 18"/>
          <p:cNvSpPr>
            <a:spLocks noChangeShapeType="1"/>
          </p:cNvSpPr>
          <p:nvPr/>
        </p:nvSpPr>
        <p:spPr bwMode="auto">
          <a:xfrm>
            <a:off x="5808133" y="3644957"/>
            <a:ext cx="0" cy="2447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000" b="1" dirty="0" smtClean="0">
              <a:solidFill>
                <a:srgbClr val="000000"/>
              </a:solidFill>
            </a:endParaRPr>
          </a:p>
        </p:txBody>
      </p:sp>
      <p:sp>
        <p:nvSpPr>
          <p:cNvPr id="13320" name="AutoShape 19"/>
          <p:cNvSpPr>
            <a:spLocks noChangeArrowheads="1"/>
          </p:cNvSpPr>
          <p:nvPr/>
        </p:nvSpPr>
        <p:spPr bwMode="auto">
          <a:xfrm>
            <a:off x="7567120" y="2852738"/>
            <a:ext cx="1519767" cy="431800"/>
          </a:xfrm>
          <a:prstGeom prst="wedgeRectCallout">
            <a:avLst>
              <a:gd name="adj1" fmla="val -182639"/>
              <a:gd name="adj2" fmla="val -22185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000" b="1" dirty="0" smtClean="0">
                <a:solidFill>
                  <a:srgbClr val="000000"/>
                </a:solidFill>
              </a:rPr>
              <a:t>Δh/Δx</a:t>
            </a:r>
            <a:endParaRPr lang="hu-HU" altLang="hu-HU" sz="2000" dirty="0" smtClean="0">
              <a:solidFill>
                <a:srgbClr val="000000"/>
              </a:solidFill>
            </a:endParaRPr>
          </a:p>
        </p:txBody>
      </p:sp>
      <p:sp>
        <p:nvSpPr>
          <p:cNvPr id="13321" name="Line 20"/>
          <p:cNvSpPr>
            <a:spLocks noChangeShapeType="1"/>
          </p:cNvSpPr>
          <p:nvPr/>
        </p:nvSpPr>
        <p:spPr bwMode="auto">
          <a:xfrm>
            <a:off x="4751917" y="4076700"/>
            <a:ext cx="0" cy="1150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000" b="1" dirty="0" smtClean="0">
              <a:solidFill>
                <a:srgbClr val="000000"/>
              </a:solidFill>
            </a:endParaRPr>
          </a:p>
        </p:txBody>
      </p:sp>
      <p:sp>
        <p:nvSpPr>
          <p:cNvPr id="13322" name="AutoShape 22"/>
          <p:cNvSpPr>
            <a:spLocks noChangeArrowheads="1"/>
          </p:cNvSpPr>
          <p:nvPr/>
        </p:nvSpPr>
        <p:spPr bwMode="auto">
          <a:xfrm>
            <a:off x="7757622" y="4579995"/>
            <a:ext cx="950383" cy="433387"/>
          </a:xfrm>
          <a:prstGeom prst="wedgeRectCallout">
            <a:avLst>
              <a:gd name="adj1" fmla="val -258685"/>
              <a:gd name="adj2" fmla="val 5806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000" b="1" dirty="0" smtClean="0">
                <a:solidFill>
                  <a:srgbClr val="000000"/>
                </a:solidFill>
              </a:rPr>
              <a:t>Δh</a:t>
            </a:r>
            <a:endParaRPr lang="hu-HU" altLang="hu-HU" sz="2000" dirty="0" smtClean="0">
              <a:solidFill>
                <a:srgbClr val="000000"/>
              </a:solidFill>
            </a:endParaRPr>
          </a:p>
        </p:txBody>
      </p:sp>
      <p:sp>
        <p:nvSpPr>
          <p:cNvPr id="13323" name="Line 23"/>
          <p:cNvSpPr>
            <a:spLocks noChangeShapeType="1"/>
          </p:cNvSpPr>
          <p:nvPr/>
        </p:nvSpPr>
        <p:spPr bwMode="auto">
          <a:xfrm>
            <a:off x="2446867" y="3357620"/>
            <a:ext cx="0" cy="2447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000" b="1" dirty="0" smtClean="0">
              <a:solidFill>
                <a:srgbClr val="000000"/>
              </a:solidFill>
            </a:endParaRPr>
          </a:p>
        </p:txBody>
      </p:sp>
      <p:sp>
        <p:nvSpPr>
          <p:cNvPr id="13324" name="Line 24"/>
          <p:cNvSpPr>
            <a:spLocks noChangeShapeType="1"/>
          </p:cNvSpPr>
          <p:nvPr/>
        </p:nvSpPr>
        <p:spPr bwMode="auto">
          <a:xfrm>
            <a:off x="4464051" y="2492375"/>
            <a:ext cx="0" cy="3311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000" b="1" dirty="0" smtClean="0">
              <a:solidFill>
                <a:srgbClr val="000000"/>
              </a:solidFill>
            </a:endParaRPr>
          </a:p>
        </p:txBody>
      </p:sp>
      <p:sp>
        <p:nvSpPr>
          <p:cNvPr id="13325" name="AutoShape 27"/>
          <p:cNvSpPr>
            <a:spLocks noChangeArrowheads="1"/>
          </p:cNvSpPr>
          <p:nvPr/>
        </p:nvSpPr>
        <p:spPr bwMode="auto">
          <a:xfrm>
            <a:off x="9277389" y="2276475"/>
            <a:ext cx="950383" cy="431800"/>
          </a:xfrm>
          <a:prstGeom prst="wedgeRectCallout">
            <a:avLst>
              <a:gd name="adj1" fmla="val -151111"/>
              <a:gd name="adj2" fmla="val -10703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000" b="1" dirty="0" smtClean="0">
                <a:solidFill>
                  <a:srgbClr val="000000"/>
                </a:solidFill>
              </a:rPr>
              <a:t>Φ=1</a:t>
            </a:r>
            <a:endParaRPr lang="hu-HU" altLang="hu-HU" sz="2000" dirty="0" smtClean="0">
              <a:solidFill>
                <a:srgbClr val="000000"/>
              </a:solidFill>
            </a:endParaRPr>
          </a:p>
        </p:txBody>
      </p:sp>
      <p:sp>
        <p:nvSpPr>
          <p:cNvPr id="13326" name="Line 28"/>
          <p:cNvSpPr>
            <a:spLocks noChangeShapeType="1"/>
          </p:cNvSpPr>
          <p:nvPr/>
        </p:nvSpPr>
        <p:spPr bwMode="auto">
          <a:xfrm>
            <a:off x="1488017" y="2636838"/>
            <a:ext cx="307128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000" b="1" dirty="0" smtClean="0">
              <a:solidFill>
                <a:srgbClr val="000000"/>
              </a:solidFill>
            </a:endParaRPr>
          </a:p>
        </p:txBody>
      </p:sp>
      <p:sp>
        <p:nvSpPr>
          <p:cNvPr id="13327" name="Line 29"/>
          <p:cNvSpPr>
            <a:spLocks noChangeShapeType="1"/>
          </p:cNvSpPr>
          <p:nvPr/>
        </p:nvSpPr>
        <p:spPr bwMode="auto">
          <a:xfrm>
            <a:off x="4464053" y="2636895"/>
            <a:ext cx="2015067" cy="1512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000" b="1" dirty="0" smtClean="0">
              <a:solidFill>
                <a:srgbClr val="000000"/>
              </a:solidFill>
            </a:endParaRPr>
          </a:p>
        </p:txBody>
      </p:sp>
      <p:sp>
        <p:nvSpPr>
          <p:cNvPr id="13328" name="Line 30"/>
          <p:cNvSpPr>
            <a:spLocks noChangeShapeType="1"/>
          </p:cNvSpPr>
          <p:nvPr/>
        </p:nvSpPr>
        <p:spPr bwMode="auto">
          <a:xfrm>
            <a:off x="1488055" y="3573463"/>
            <a:ext cx="95884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000" b="1" dirty="0" smtClean="0">
              <a:solidFill>
                <a:srgbClr val="000000"/>
              </a:solidFill>
            </a:endParaRPr>
          </a:p>
        </p:txBody>
      </p:sp>
      <p:sp>
        <p:nvSpPr>
          <p:cNvPr id="13329" name="Line 31"/>
          <p:cNvSpPr>
            <a:spLocks noChangeShapeType="1"/>
          </p:cNvSpPr>
          <p:nvPr/>
        </p:nvSpPr>
        <p:spPr bwMode="auto">
          <a:xfrm>
            <a:off x="2446868" y="3573463"/>
            <a:ext cx="3649133" cy="27352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000" b="1" dirty="0" smtClean="0">
              <a:solidFill>
                <a:srgbClr val="000000"/>
              </a:solidFill>
            </a:endParaRPr>
          </a:p>
        </p:txBody>
      </p:sp>
      <p:sp>
        <p:nvSpPr>
          <p:cNvPr id="13330" name="Line 32"/>
          <p:cNvSpPr>
            <a:spLocks noChangeShapeType="1"/>
          </p:cNvSpPr>
          <p:nvPr/>
        </p:nvSpPr>
        <p:spPr bwMode="auto">
          <a:xfrm flipH="1" flipV="1">
            <a:off x="3407833" y="3068646"/>
            <a:ext cx="2015067" cy="1512887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000" b="1" dirty="0" smtClean="0">
              <a:solidFill>
                <a:srgbClr val="000000"/>
              </a:solidFill>
            </a:endParaRPr>
          </a:p>
        </p:txBody>
      </p:sp>
      <p:sp>
        <p:nvSpPr>
          <p:cNvPr id="13331" name="Line 33"/>
          <p:cNvSpPr>
            <a:spLocks noChangeShapeType="1"/>
          </p:cNvSpPr>
          <p:nvPr/>
        </p:nvSpPr>
        <p:spPr bwMode="auto">
          <a:xfrm flipH="1">
            <a:off x="1295438" y="3068638"/>
            <a:ext cx="2112433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000" b="1" dirty="0" smtClean="0">
              <a:solidFill>
                <a:srgbClr val="000000"/>
              </a:solidFill>
            </a:endParaRPr>
          </a:p>
        </p:txBody>
      </p:sp>
      <p:sp>
        <p:nvSpPr>
          <p:cNvPr id="13332" name="AutoShape 21"/>
          <p:cNvSpPr>
            <a:spLocks noChangeArrowheads="1"/>
          </p:cNvSpPr>
          <p:nvPr/>
        </p:nvSpPr>
        <p:spPr bwMode="auto">
          <a:xfrm>
            <a:off x="3575089" y="3571875"/>
            <a:ext cx="950383" cy="433388"/>
          </a:xfrm>
          <a:prstGeom prst="wedgeRectCallout">
            <a:avLst>
              <a:gd name="adj1" fmla="val 73333"/>
              <a:gd name="adj2" fmla="val 9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000" b="1" dirty="0" smtClean="0">
                <a:solidFill>
                  <a:srgbClr val="000000"/>
                </a:solidFill>
              </a:rPr>
              <a:t>Δh/2</a:t>
            </a:r>
            <a:endParaRPr lang="hu-HU" altLang="hu-HU" sz="2000" dirty="0" smtClean="0">
              <a:solidFill>
                <a:srgbClr val="000000"/>
              </a:solidFill>
            </a:endParaRPr>
          </a:p>
        </p:txBody>
      </p:sp>
      <p:sp>
        <p:nvSpPr>
          <p:cNvPr id="13333" name="Text Box 34"/>
          <p:cNvSpPr txBox="1">
            <a:spLocks noChangeArrowheads="1"/>
          </p:cNvSpPr>
          <p:nvPr/>
        </p:nvSpPr>
        <p:spPr bwMode="auto">
          <a:xfrm>
            <a:off x="6288617" y="3643313"/>
            <a:ext cx="3647016" cy="717550"/>
          </a:xfrm>
          <a:prstGeom prst="rect">
            <a:avLst/>
          </a:prstGeom>
          <a:solidFill>
            <a:srgbClr val="FF9900"/>
          </a:solidFill>
          <a:ln w="158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dirty="0" smtClean="0">
                <a:solidFill>
                  <a:srgbClr val="000000"/>
                </a:solidFill>
              </a:rPr>
              <a:t>hsz*&lt; hsz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dirty="0" smtClean="0">
                <a:solidFill>
                  <a:srgbClr val="000000"/>
                </a:solidFill>
              </a:rPr>
              <a:t>Q*</a:t>
            </a:r>
            <a:r>
              <a:rPr lang="hu-HU" altLang="hu-HU" baseline="-25000" dirty="0" smtClean="0">
                <a:solidFill>
                  <a:srgbClr val="000000"/>
                </a:solidFill>
              </a:rPr>
              <a:t>hűtés</a:t>
            </a:r>
            <a:r>
              <a:rPr lang="hu-HU" altLang="hu-HU" dirty="0" smtClean="0">
                <a:solidFill>
                  <a:srgbClr val="000000"/>
                </a:solidFill>
              </a:rPr>
              <a:t>&gt;</a:t>
            </a:r>
            <a:r>
              <a:rPr lang="hu-HU" altLang="hu-HU" baseline="-25000" dirty="0" smtClean="0">
                <a:solidFill>
                  <a:srgbClr val="000000"/>
                </a:solidFill>
              </a:rPr>
              <a:t> </a:t>
            </a:r>
            <a:r>
              <a:rPr lang="hu-HU" altLang="hu-HU" dirty="0" smtClean="0">
                <a:solidFill>
                  <a:srgbClr val="000000"/>
                </a:solidFill>
              </a:rPr>
              <a:t>Q</a:t>
            </a:r>
            <a:r>
              <a:rPr lang="hu-HU" altLang="hu-HU" baseline="-25000" dirty="0" smtClean="0">
                <a:solidFill>
                  <a:srgbClr val="000000"/>
                </a:solidFill>
              </a:rPr>
              <a:t>hűtés</a:t>
            </a:r>
          </a:p>
        </p:txBody>
      </p:sp>
    </p:spTree>
    <p:extLst>
      <p:ext uri="{BB962C8B-B14F-4D97-AF65-F5344CB8AC3E}">
        <p14:creationId xmlns:p14="http://schemas.microsoft.com/office/powerpoint/2010/main" val="399270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200" dirty="0" smtClean="0">
                <a:solidFill>
                  <a:schemeClr val="bg1"/>
                </a:solidFill>
              </a:rPr>
              <a:t>A módosított állapotváltozás a h-x diagramban.</a:t>
            </a:r>
          </a:p>
        </p:txBody>
      </p:sp>
      <p:pic>
        <p:nvPicPr>
          <p:cNvPr id="14339" name="Picture 4" descr="qqq_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2" y="1844678"/>
            <a:ext cx="9793817" cy="4703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25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200" u="sng" dirty="0">
                <a:solidFill>
                  <a:schemeClr val="bg1"/>
                </a:solidFill>
              </a:rPr>
              <a:t>LVR kiválasztása</a:t>
            </a:r>
            <a:br>
              <a:rPr lang="hu-HU" altLang="hu-HU" sz="3200" u="sng" dirty="0">
                <a:solidFill>
                  <a:schemeClr val="bg1"/>
                </a:solidFill>
              </a:rPr>
            </a:br>
            <a:r>
              <a:rPr lang="hu-HU" altLang="hu-HU" sz="3200" dirty="0">
                <a:solidFill>
                  <a:schemeClr val="bg1"/>
                </a:solidFill>
              </a:rPr>
              <a:t>( egyszerűsített módszer)</a:t>
            </a:r>
          </a:p>
        </p:txBody>
      </p:sp>
      <p:sp>
        <p:nvSpPr>
          <p:cNvPr id="114693" name="AutoShape 5"/>
          <p:cNvSpPr>
            <a:spLocks noChangeArrowheads="1"/>
          </p:cNvSpPr>
          <p:nvPr/>
        </p:nvSpPr>
        <p:spPr bwMode="auto">
          <a:xfrm>
            <a:off x="2566991" y="1773238"/>
            <a:ext cx="6769100" cy="2087562"/>
          </a:xfrm>
          <a:prstGeom prst="horizontalScrol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800" dirty="0">
                <a:solidFill>
                  <a:srgbClr val="000000"/>
                </a:solidFill>
              </a:rPr>
              <a:t>Építészeti alapadatok: A, V, H, stb.</a:t>
            </a:r>
          </a:p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1800" dirty="0">
              <a:solidFill>
                <a:srgbClr val="000000"/>
              </a:solidFill>
            </a:endParaRPr>
          </a:p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800" dirty="0">
                <a:solidFill>
                  <a:srgbClr val="000000"/>
                </a:solidFill>
              </a:rPr>
              <a:t>Helyiségek követelmény rendszere: t</a:t>
            </a:r>
            <a:r>
              <a:rPr lang="hu-HU" altLang="hu-HU" sz="1800" baseline="-25000" dirty="0">
                <a:solidFill>
                  <a:srgbClr val="000000"/>
                </a:solidFill>
              </a:rPr>
              <a:t>B</a:t>
            </a:r>
            <a:r>
              <a:rPr lang="hu-HU" altLang="hu-HU" sz="1800" dirty="0">
                <a:solidFill>
                  <a:srgbClr val="000000"/>
                </a:solidFill>
              </a:rPr>
              <a:t>, φ</a:t>
            </a:r>
            <a:r>
              <a:rPr lang="hu-HU" altLang="hu-HU" sz="1800" baseline="-25000" dirty="0">
                <a:solidFill>
                  <a:srgbClr val="000000"/>
                </a:solidFill>
              </a:rPr>
              <a:t>B</a:t>
            </a:r>
            <a:r>
              <a:rPr lang="hu-HU" altLang="hu-HU" sz="1800" dirty="0">
                <a:solidFill>
                  <a:srgbClr val="000000"/>
                </a:solidFill>
              </a:rPr>
              <a:t>, PPD, DR, V</a:t>
            </a:r>
            <a:r>
              <a:rPr lang="hu-HU" altLang="hu-HU" sz="1800" baseline="-25000" dirty="0">
                <a:solidFill>
                  <a:srgbClr val="000000"/>
                </a:solidFill>
              </a:rPr>
              <a:t>fr</a:t>
            </a:r>
            <a:r>
              <a:rPr lang="hu-HU" altLang="hu-HU" sz="1800" dirty="0">
                <a:solidFill>
                  <a:srgbClr val="000000"/>
                </a:solidFill>
              </a:rPr>
              <a:t>, stb.</a:t>
            </a:r>
          </a:p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1800" dirty="0">
              <a:solidFill>
                <a:srgbClr val="000000"/>
              </a:solidFill>
            </a:endParaRPr>
          </a:p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800" dirty="0">
                <a:solidFill>
                  <a:srgbClr val="000000"/>
                </a:solidFill>
              </a:rPr>
              <a:t>Légtechnikai alapadatok: ΣQ, Σm</a:t>
            </a:r>
            <a:r>
              <a:rPr lang="hu-HU" altLang="hu-HU" sz="1800" baseline="-25000" dirty="0">
                <a:solidFill>
                  <a:srgbClr val="000000"/>
                </a:solidFill>
              </a:rPr>
              <a:t>vg</a:t>
            </a:r>
            <a:r>
              <a:rPr lang="hu-HU" altLang="hu-HU" sz="1800" dirty="0">
                <a:solidFill>
                  <a:srgbClr val="000000"/>
                </a:solidFill>
              </a:rPr>
              <a:t>, ΣK, Δh/Δx, stb.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1800" b="0" dirty="0">
              <a:solidFill>
                <a:srgbClr val="000000"/>
              </a:solidFill>
            </a:endParaRPr>
          </a:p>
        </p:txBody>
      </p:sp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3719513" y="4076905"/>
            <a:ext cx="4608512" cy="7921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800" dirty="0">
                <a:solidFill>
                  <a:srgbClr val="000000"/>
                </a:solidFill>
              </a:rPr>
              <a:t>Szellőző- és távozó levegő légállapotának kijelölése a h-x diagramban: „SZ” „T”</a:t>
            </a:r>
            <a:endParaRPr lang="hu-HU" altLang="hu-HU" sz="1800" b="0" dirty="0">
              <a:solidFill>
                <a:srgbClr val="000000"/>
              </a:solidFill>
            </a:endParaRPr>
          </a:p>
        </p:txBody>
      </p:sp>
      <p:sp>
        <p:nvSpPr>
          <p:cNvPr id="114695" name="Rectangle 7"/>
          <p:cNvSpPr>
            <a:spLocks noChangeArrowheads="1"/>
          </p:cNvSpPr>
          <p:nvPr/>
        </p:nvSpPr>
        <p:spPr bwMode="auto">
          <a:xfrm>
            <a:off x="3432313" y="5373688"/>
            <a:ext cx="5184775" cy="830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800" dirty="0">
                <a:solidFill>
                  <a:srgbClr val="000000"/>
                </a:solidFill>
              </a:rPr>
              <a:t>Szellőzőlevegő térfogatáramának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800" dirty="0">
                <a:solidFill>
                  <a:srgbClr val="000000"/>
                </a:solidFill>
              </a:rPr>
              <a:t>meghatározása; a helyiség légcsereszáma: Vsz, n,</a:t>
            </a:r>
            <a:endParaRPr lang="hu-HU" altLang="hu-HU" sz="1800" b="0" dirty="0">
              <a:solidFill>
                <a:srgbClr val="000000"/>
              </a:solidFill>
            </a:endParaRPr>
          </a:p>
        </p:txBody>
      </p:sp>
      <p:sp>
        <p:nvSpPr>
          <p:cNvPr id="114696" name="Line 8"/>
          <p:cNvSpPr>
            <a:spLocks noChangeShapeType="1"/>
          </p:cNvSpPr>
          <p:nvPr/>
        </p:nvSpPr>
        <p:spPr bwMode="auto">
          <a:xfrm>
            <a:off x="5951539" y="3573464"/>
            <a:ext cx="0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000" b="1" dirty="0">
              <a:solidFill>
                <a:srgbClr val="000000"/>
              </a:solidFill>
            </a:endParaRPr>
          </a:p>
        </p:txBody>
      </p:sp>
      <p:sp>
        <p:nvSpPr>
          <p:cNvPr id="114697" name="Line 9"/>
          <p:cNvSpPr>
            <a:spLocks noChangeShapeType="1"/>
          </p:cNvSpPr>
          <p:nvPr/>
        </p:nvSpPr>
        <p:spPr bwMode="auto">
          <a:xfrm>
            <a:off x="5951539" y="4869068"/>
            <a:ext cx="0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000" b="1" dirty="0">
              <a:solidFill>
                <a:srgbClr val="000000"/>
              </a:solidFill>
            </a:endParaRPr>
          </a:p>
        </p:txBody>
      </p:sp>
      <p:sp>
        <p:nvSpPr>
          <p:cNvPr id="114699" name="Line 11"/>
          <p:cNvSpPr>
            <a:spLocks noChangeShapeType="1"/>
          </p:cNvSpPr>
          <p:nvPr/>
        </p:nvSpPr>
        <p:spPr bwMode="auto">
          <a:xfrm>
            <a:off x="5951539" y="6237288"/>
            <a:ext cx="0" cy="6207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56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 animBg="1"/>
      <p:bldP spid="114694" grpId="0" animBg="1"/>
      <p:bldP spid="114695" grpId="0" animBg="1"/>
      <p:bldP spid="114696" grpId="0" animBg="1"/>
      <p:bldP spid="114697" grpId="0" animBg="1"/>
      <p:bldP spid="11469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3648076" y="476250"/>
            <a:ext cx="5256213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800" dirty="0">
                <a:solidFill>
                  <a:srgbClr val="000000"/>
                </a:solidFill>
              </a:rPr>
              <a:t>Helyiség Archimedeszi számának kiszámítása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800" dirty="0">
                <a:solidFill>
                  <a:srgbClr val="000000"/>
                </a:solidFill>
              </a:rPr>
              <a:t>Ar</a:t>
            </a:r>
            <a:r>
              <a:rPr lang="hu-HU" altLang="hu-HU" sz="1800" baseline="-25000" dirty="0">
                <a:solidFill>
                  <a:srgbClr val="000000"/>
                </a:solidFill>
              </a:rPr>
              <a:t>T</a:t>
            </a:r>
            <a:r>
              <a:rPr lang="hu-HU" altLang="hu-HU" sz="1800" dirty="0">
                <a:solidFill>
                  <a:srgbClr val="000000"/>
                </a:solidFill>
              </a:rPr>
              <a:t>=F(n, q, H)</a:t>
            </a:r>
            <a:endParaRPr lang="hu-HU" altLang="hu-HU" sz="1800" b="0" dirty="0">
              <a:solidFill>
                <a:srgbClr val="000000"/>
              </a:solidFill>
            </a:endParaRP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4295804" y="1557338"/>
            <a:ext cx="3816351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800" dirty="0">
                <a:solidFill>
                  <a:srgbClr val="000000"/>
                </a:solidFill>
              </a:rPr>
              <a:t>Helyiség LVR-nek kiválasztása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800" dirty="0">
                <a:solidFill>
                  <a:srgbClr val="000000"/>
                </a:solidFill>
              </a:rPr>
              <a:t>LVR = F(Ar</a:t>
            </a:r>
            <a:r>
              <a:rPr lang="hu-HU" altLang="hu-HU" sz="1800" baseline="-25000" dirty="0">
                <a:solidFill>
                  <a:srgbClr val="000000"/>
                </a:solidFill>
              </a:rPr>
              <a:t>T</a:t>
            </a:r>
            <a:r>
              <a:rPr lang="hu-HU" altLang="hu-HU" sz="1800" dirty="0">
                <a:solidFill>
                  <a:srgbClr val="000000"/>
                </a:solidFill>
              </a:rPr>
              <a:t>)</a:t>
            </a:r>
            <a:endParaRPr lang="hu-HU" altLang="hu-HU" sz="1800" b="0" dirty="0">
              <a:solidFill>
                <a:srgbClr val="000000"/>
              </a:solidFill>
            </a:endParaRPr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3792539" y="2708275"/>
            <a:ext cx="4824412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800" dirty="0">
                <a:solidFill>
                  <a:srgbClr val="000000"/>
                </a:solidFill>
              </a:rPr>
              <a:t>Szellőző- és távozó levegő légállapotának módosítása a h-x diagramban: „SZ*” „T*”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1800" b="0" dirty="0">
              <a:solidFill>
                <a:srgbClr val="000000"/>
              </a:solidFill>
            </a:endParaRPr>
          </a:p>
        </p:txBody>
      </p:sp>
      <p:sp>
        <p:nvSpPr>
          <p:cNvPr id="110599" name="AutoShape 7"/>
          <p:cNvSpPr>
            <a:spLocks noChangeArrowheads="1"/>
          </p:cNvSpPr>
          <p:nvPr/>
        </p:nvSpPr>
        <p:spPr bwMode="auto">
          <a:xfrm>
            <a:off x="4656139" y="3934030"/>
            <a:ext cx="3313112" cy="898525"/>
          </a:xfrm>
          <a:prstGeom prst="flowChartDecisi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42925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800" b="1" dirty="0">
                <a:solidFill>
                  <a:srgbClr val="000000"/>
                </a:solidFill>
              </a:rPr>
              <a:t>Különbség képzés</a:t>
            </a:r>
            <a:endParaRPr lang="hu-HU" altLang="hu-HU" sz="1800" dirty="0">
              <a:solidFill>
                <a:srgbClr val="000000"/>
              </a:solidFill>
            </a:endParaRPr>
          </a:p>
        </p:txBody>
      </p:sp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4583117" y="5445125"/>
            <a:ext cx="3455987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800" dirty="0">
                <a:solidFill>
                  <a:srgbClr val="000000"/>
                </a:solidFill>
              </a:rPr>
              <a:t>Anemosztát kiválasztó- és méretező program indítása</a:t>
            </a:r>
            <a:endParaRPr lang="hu-HU" altLang="hu-HU" sz="1800" b="0" dirty="0">
              <a:solidFill>
                <a:srgbClr val="000000"/>
              </a:solidFill>
            </a:endParaRPr>
          </a:p>
        </p:txBody>
      </p:sp>
      <p:sp>
        <p:nvSpPr>
          <p:cNvPr id="110601" name="Line 9"/>
          <p:cNvSpPr>
            <a:spLocks noChangeShapeType="1"/>
          </p:cNvSpPr>
          <p:nvPr/>
        </p:nvSpPr>
        <p:spPr bwMode="auto">
          <a:xfrm>
            <a:off x="6311900" y="6"/>
            <a:ext cx="0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000" b="1" dirty="0">
              <a:solidFill>
                <a:srgbClr val="000000"/>
              </a:solidFill>
            </a:endParaRPr>
          </a:p>
        </p:txBody>
      </p:sp>
      <p:sp>
        <p:nvSpPr>
          <p:cNvPr id="110602" name="Line 10"/>
          <p:cNvSpPr>
            <a:spLocks noChangeShapeType="1"/>
          </p:cNvSpPr>
          <p:nvPr/>
        </p:nvSpPr>
        <p:spPr bwMode="auto">
          <a:xfrm>
            <a:off x="6311900" y="1197180"/>
            <a:ext cx="0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000" b="1" dirty="0">
              <a:solidFill>
                <a:srgbClr val="000000"/>
              </a:solidFill>
            </a:endParaRPr>
          </a:p>
        </p:txBody>
      </p:sp>
      <p:sp>
        <p:nvSpPr>
          <p:cNvPr id="110603" name="Line 11"/>
          <p:cNvSpPr>
            <a:spLocks noChangeShapeType="1"/>
          </p:cNvSpPr>
          <p:nvPr/>
        </p:nvSpPr>
        <p:spPr bwMode="auto">
          <a:xfrm>
            <a:off x="6311900" y="2276475"/>
            <a:ext cx="0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000" b="1" dirty="0">
              <a:solidFill>
                <a:srgbClr val="000000"/>
              </a:solidFill>
            </a:endParaRPr>
          </a:p>
        </p:txBody>
      </p:sp>
      <p:sp>
        <p:nvSpPr>
          <p:cNvPr id="110604" name="Line 12"/>
          <p:cNvSpPr>
            <a:spLocks noChangeShapeType="1"/>
          </p:cNvSpPr>
          <p:nvPr/>
        </p:nvSpPr>
        <p:spPr bwMode="auto">
          <a:xfrm>
            <a:off x="6311900" y="3429001"/>
            <a:ext cx="0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000" b="1" dirty="0">
              <a:solidFill>
                <a:srgbClr val="000000"/>
              </a:solidFill>
            </a:endParaRPr>
          </a:p>
        </p:txBody>
      </p:sp>
      <p:sp>
        <p:nvSpPr>
          <p:cNvPr id="110605" name="Line 13"/>
          <p:cNvSpPr>
            <a:spLocks noChangeShapeType="1"/>
          </p:cNvSpPr>
          <p:nvPr/>
        </p:nvSpPr>
        <p:spPr bwMode="auto">
          <a:xfrm>
            <a:off x="6311900" y="4868863"/>
            <a:ext cx="0" cy="5762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000" b="1" dirty="0">
              <a:solidFill>
                <a:srgbClr val="000000"/>
              </a:solidFill>
            </a:endParaRPr>
          </a:p>
        </p:txBody>
      </p:sp>
      <p:sp>
        <p:nvSpPr>
          <p:cNvPr id="110606" name="Line 14"/>
          <p:cNvSpPr>
            <a:spLocks noChangeShapeType="1"/>
          </p:cNvSpPr>
          <p:nvPr/>
        </p:nvSpPr>
        <p:spPr bwMode="auto">
          <a:xfrm>
            <a:off x="8040688" y="4365625"/>
            <a:ext cx="172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000" b="1" dirty="0">
              <a:solidFill>
                <a:srgbClr val="000000"/>
              </a:solidFill>
            </a:endParaRPr>
          </a:p>
        </p:txBody>
      </p:sp>
      <p:sp>
        <p:nvSpPr>
          <p:cNvPr id="110607" name="Line 15"/>
          <p:cNvSpPr>
            <a:spLocks noChangeShapeType="1"/>
          </p:cNvSpPr>
          <p:nvPr/>
        </p:nvSpPr>
        <p:spPr bwMode="auto">
          <a:xfrm>
            <a:off x="9767888" y="205"/>
            <a:ext cx="0" cy="4321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92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 animBg="1"/>
      <p:bldP spid="110597" grpId="0" animBg="1"/>
      <p:bldP spid="110598" grpId="0" animBg="1"/>
      <p:bldP spid="110599" grpId="0" animBg="1"/>
      <p:bldP spid="110600" grpId="0" animBg="1"/>
      <p:bldP spid="110601" grpId="0" animBg="1"/>
      <p:bldP spid="110602" grpId="0" animBg="1"/>
      <p:bldP spid="110603" grpId="0" animBg="1"/>
      <p:bldP spid="110604" grpId="0" animBg="1"/>
      <p:bldP spid="110605" grpId="0" animBg="1"/>
      <p:bldP spid="110606" grpId="0" animBg="1"/>
      <p:bldP spid="11060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1"/>
            <a:ext cx="7989888" cy="1235075"/>
          </a:xfrm>
        </p:spPr>
        <p:txBody>
          <a:bodyPr/>
          <a:lstStyle/>
          <a:p>
            <a:pPr eaLnBrk="1" hangingPunct="1"/>
            <a:r>
              <a:rPr lang="hu-HU" alt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helyiség légvezetési rendszere. (LVR)</a:t>
            </a:r>
            <a:endParaRPr lang="hu-HU" altLang="hu-H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2502115" y="2420212"/>
            <a:ext cx="6408737" cy="3959225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>
            <a:lvl1pPr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200" b="0" dirty="0">
                <a:solidFill>
                  <a:srgbClr val="000000"/>
                </a:solidFill>
              </a:rPr>
              <a:t>                                                                                                        </a:t>
            </a:r>
          </a:p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1200" b="0" dirty="0">
              <a:solidFill>
                <a:srgbClr val="000000"/>
              </a:solidFill>
            </a:endParaRPr>
          </a:p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1200" b="0" dirty="0">
              <a:solidFill>
                <a:srgbClr val="000000"/>
              </a:solidFill>
            </a:endParaRPr>
          </a:p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1200" b="0" dirty="0">
              <a:solidFill>
                <a:srgbClr val="000000"/>
              </a:solidFill>
            </a:endParaRPr>
          </a:p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1200" b="0" dirty="0">
              <a:solidFill>
                <a:srgbClr val="000000"/>
              </a:solidFill>
            </a:endParaRPr>
          </a:p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1200" b="0" dirty="0">
              <a:solidFill>
                <a:srgbClr val="000000"/>
              </a:solidFill>
            </a:endParaRPr>
          </a:p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2400" b="0" dirty="0">
              <a:solidFill>
                <a:srgbClr val="000000"/>
              </a:solidFill>
            </a:endParaRPr>
          </a:p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1200" b="0" dirty="0">
              <a:solidFill>
                <a:srgbClr val="000000"/>
              </a:solidFill>
            </a:endParaRPr>
          </a:p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1200" b="0" dirty="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1200" b="0" dirty="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1200" b="0" dirty="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1200" b="0" dirty="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1200" b="0" dirty="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1200" b="0" dirty="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1200" b="0" dirty="0">
              <a:solidFill>
                <a:srgbClr val="000000"/>
              </a:solidFill>
            </a:endParaRPr>
          </a:p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200" b="0" dirty="0">
                <a:solidFill>
                  <a:srgbClr val="000000"/>
                </a:solidFill>
              </a:rPr>
              <a:t>         </a:t>
            </a:r>
            <a:endParaRPr lang="hu-HU" altLang="hu-HU" sz="2400" b="0" dirty="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1800" b="0" dirty="0">
              <a:solidFill>
                <a:srgbClr val="000000"/>
              </a:solidFill>
            </a:endParaRPr>
          </a:p>
        </p:txBody>
      </p:sp>
      <p:sp>
        <p:nvSpPr>
          <p:cNvPr id="11269" name="Line 6"/>
          <p:cNvSpPr>
            <a:spLocks noChangeShapeType="1"/>
          </p:cNvSpPr>
          <p:nvPr/>
        </p:nvSpPr>
        <p:spPr bwMode="auto">
          <a:xfrm flipV="1">
            <a:off x="2495473" y="5362832"/>
            <a:ext cx="6203683" cy="4164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00"/>
            </a:extrusionClr>
            <a:contourClr>
              <a:srgbClr val="000000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000" b="1" dirty="0">
              <a:solidFill>
                <a:srgbClr val="000000"/>
              </a:solidFill>
            </a:endParaRPr>
          </a:p>
        </p:txBody>
      </p:sp>
      <p:sp>
        <p:nvSpPr>
          <p:cNvPr id="11270" name="AutoShape 7"/>
          <p:cNvSpPr>
            <a:spLocks noChangeArrowheads="1"/>
          </p:cNvSpPr>
          <p:nvPr/>
        </p:nvSpPr>
        <p:spPr bwMode="auto">
          <a:xfrm>
            <a:off x="3462020" y="2600027"/>
            <a:ext cx="1507938" cy="791845"/>
          </a:xfrm>
          <a:prstGeom prst="wedgeRectCallout">
            <a:avLst>
              <a:gd name="adj1" fmla="val -66287"/>
              <a:gd name="adj2" fmla="val 14958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200" b="0" dirty="0" smtClean="0">
                <a:solidFill>
                  <a:srgbClr val="000000"/>
                </a:solidFill>
              </a:rPr>
              <a:t>Prímér áramlás</a:t>
            </a:r>
            <a:endParaRPr lang="hu-HU" altLang="hu-HU" sz="2200" b="0" dirty="0">
              <a:solidFill>
                <a:srgbClr val="000000"/>
              </a:solidFill>
            </a:endParaRPr>
          </a:p>
        </p:txBody>
      </p:sp>
      <p:grpSp>
        <p:nvGrpSpPr>
          <p:cNvPr id="11271" name="Group 8"/>
          <p:cNvGrpSpPr>
            <a:grpSpLocks/>
          </p:cNvGrpSpPr>
          <p:nvPr/>
        </p:nvGrpSpPr>
        <p:grpSpPr bwMode="auto">
          <a:xfrm>
            <a:off x="2495474" y="2789190"/>
            <a:ext cx="6233858" cy="3428029"/>
            <a:chOff x="3061" y="3037"/>
            <a:chExt cx="5953" cy="3117"/>
          </a:xfrm>
        </p:grpSpPr>
        <p:sp>
          <p:nvSpPr>
            <p:cNvPr id="11272" name="Rectangle 9"/>
            <p:cNvSpPr>
              <a:spLocks noChangeArrowheads="1"/>
            </p:cNvSpPr>
            <p:nvPr/>
          </p:nvSpPr>
          <p:spPr bwMode="auto">
            <a:xfrm>
              <a:off x="3061" y="3037"/>
              <a:ext cx="720" cy="360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>
              <a:lvl1pPr algn="ctr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2400" dirty="0">
                  <a:solidFill>
                    <a:srgbClr val="000000"/>
                  </a:solidFill>
                </a:rPr>
                <a:t>Vsz</a:t>
              </a:r>
              <a:endParaRPr lang="hu-HU" altLang="hu-HU" sz="2400" b="0" dirty="0">
                <a:solidFill>
                  <a:srgbClr val="000000"/>
                </a:solidFill>
              </a:endParaRPr>
            </a:p>
          </p:txBody>
        </p:sp>
        <p:sp>
          <p:nvSpPr>
            <p:cNvPr id="11273" name="Rectangle 10"/>
            <p:cNvSpPr>
              <a:spLocks noChangeArrowheads="1"/>
            </p:cNvSpPr>
            <p:nvPr/>
          </p:nvSpPr>
          <p:spPr bwMode="auto">
            <a:xfrm>
              <a:off x="8294" y="3037"/>
              <a:ext cx="720" cy="360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>
              <a:lvl1pPr algn="ctr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2400" dirty="0" smtClean="0">
                  <a:solidFill>
                    <a:srgbClr val="000000"/>
                  </a:solidFill>
                </a:rPr>
                <a:t>V</a:t>
              </a:r>
              <a:r>
                <a:rPr lang="hu-HU" altLang="hu-HU" sz="2400" baseline="-25000" dirty="0" smtClean="0">
                  <a:solidFill>
                    <a:srgbClr val="000000"/>
                  </a:solidFill>
                </a:rPr>
                <a:t>T</a:t>
              </a:r>
              <a:endParaRPr lang="hu-HU" altLang="hu-HU" sz="2400" b="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1280" name="Rectangle 17"/>
            <p:cNvSpPr>
              <a:spLocks noChangeArrowheads="1"/>
            </p:cNvSpPr>
            <p:nvPr/>
          </p:nvSpPr>
          <p:spPr bwMode="auto">
            <a:xfrm>
              <a:off x="4861" y="5663"/>
              <a:ext cx="2520" cy="4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algn="ctr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2200" b="0" dirty="0">
                  <a:solidFill>
                    <a:srgbClr val="000000"/>
                  </a:solidFill>
                </a:rPr>
                <a:t>Tartózkodási zóna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altLang="hu-HU" sz="22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5" name="Szalagnyíl felfelé 4"/>
          <p:cNvSpPr/>
          <p:nvPr/>
        </p:nvSpPr>
        <p:spPr bwMode="auto">
          <a:xfrm>
            <a:off x="2766742" y="3185113"/>
            <a:ext cx="6244281" cy="2429424"/>
          </a:xfrm>
          <a:prstGeom prst="curvedUpArrow">
            <a:avLst>
              <a:gd name="adj1" fmla="val 13812"/>
              <a:gd name="adj2" fmla="val 50000"/>
              <a:gd name="adj3" fmla="val 25000"/>
            </a:avLst>
          </a:prstGeom>
          <a:solidFill>
            <a:srgbClr val="00B0F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" name="Ív 8"/>
          <p:cNvSpPr/>
          <p:nvPr/>
        </p:nvSpPr>
        <p:spPr bwMode="auto">
          <a:xfrm>
            <a:off x="2833816" y="4525550"/>
            <a:ext cx="628204" cy="1484910"/>
          </a:xfrm>
          <a:prstGeom prst="arc">
            <a:avLst>
              <a:gd name="adj1" fmla="val 5132028"/>
              <a:gd name="adj2" fmla="val 17168605"/>
            </a:avLst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Ív 9"/>
          <p:cNvSpPr/>
          <p:nvPr/>
        </p:nvSpPr>
        <p:spPr bwMode="auto">
          <a:xfrm rot="2609316">
            <a:off x="7564588" y="4346078"/>
            <a:ext cx="940741" cy="2084051"/>
          </a:xfrm>
          <a:prstGeom prst="arc">
            <a:avLst>
              <a:gd name="adj1" fmla="val 105197"/>
              <a:gd name="adj2" fmla="val 4"/>
            </a:avLst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Téglalapbuborék 10"/>
          <p:cNvSpPr/>
          <p:nvPr/>
        </p:nvSpPr>
        <p:spPr bwMode="auto">
          <a:xfrm>
            <a:off x="6433751" y="4225376"/>
            <a:ext cx="1879486" cy="470275"/>
          </a:xfrm>
          <a:prstGeom prst="wedgeRectCallout">
            <a:avLst>
              <a:gd name="adj1" fmla="val 51950"/>
              <a:gd name="adj2" fmla="val 167952"/>
            </a:avLst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Recirkuláció</a:t>
            </a:r>
          </a:p>
        </p:txBody>
      </p:sp>
      <p:sp>
        <p:nvSpPr>
          <p:cNvPr id="12" name="Ív 11"/>
          <p:cNvSpPr/>
          <p:nvPr/>
        </p:nvSpPr>
        <p:spPr bwMode="auto">
          <a:xfrm>
            <a:off x="2619960" y="3942625"/>
            <a:ext cx="400811" cy="914400"/>
          </a:xfrm>
          <a:prstGeom prst="arc">
            <a:avLst>
              <a:gd name="adj1" fmla="val 7346190"/>
              <a:gd name="adj2" fmla="val 18115213"/>
            </a:avLst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Téglalapbuborék 13"/>
          <p:cNvSpPr/>
          <p:nvPr/>
        </p:nvSpPr>
        <p:spPr bwMode="auto">
          <a:xfrm>
            <a:off x="3863643" y="3815636"/>
            <a:ext cx="1993460" cy="890512"/>
          </a:xfrm>
          <a:prstGeom prst="wedgeRectCallout">
            <a:avLst>
              <a:gd name="adj1" fmla="val -100222"/>
              <a:gd name="adj2" fmla="val 102419"/>
            </a:avLst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Szekunder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200" dirty="0" smtClean="0">
                <a:latin typeface="Times New Roman" panose="02020603050405020304" pitchFamily="18" charset="0"/>
              </a:rPr>
              <a:t>áramlás</a:t>
            </a:r>
            <a:endParaRPr kumimoji="0" lang="hu-HU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56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animBg="1"/>
      <p:bldP spid="11270" grpId="0" animBg="1"/>
      <p:bldP spid="5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200" u="sng" dirty="0">
                <a:solidFill>
                  <a:schemeClr val="bg1"/>
                </a:solidFill>
              </a:rPr>
              <a:t>LVR kiválasztása</a:t>
            </a:r>
            <a:br>
              <a:rPr lang="hu-HU" altLang="hu-HU" sz="3200" u="sng" dirty="0">
                <a:solidFill>
                  <a:schemeClr val="bg1"/>
                </a:solidFill>
              </a:rPr>
            </a:br>
            <a:r>
              <a:rPr lang="hu-HU" altLang="hu-HU" sz="3200" dirty="0">
                <a:solidFill>
                  <a:schemeClr val="bg1"/>
                </a:solidFill>
              </a:rPr>
              <a:t>( egyszerűsített módszer)</a:t>
            </a: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2566991" y="1773238"/>
            <a:ext cx="6769100" cy="2087562"/>
          </a:xfrm>
          <a:prstGeom prst="horizontalScrol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800" dirty="0">
                <a:solidFill>
                  <a:srgbClr val="000000"/>
                </a:solidFill>
              </a:rPr>
              <a:t>Építészeti alapadatok: A, V, H, stb.</a:t>
            </a:r>
          </a:p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1800" dirty="0">
              <a:solidFill>
                <a:srgbClr val="000000"/>
              </a:solidFill>
            </a:endParaRPr>
          </a:p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800" dirty="0">
                <a:solidFill>
                  <a:srgbClr val="000000"/>
                </a:solidFill>
              </a:rPr>
              <a:t>Helyiségek követelmény rendszere: t</a:t>
            </a:r>
            <a:r>
              <a:rPr lang="hu-HU" altLang="hu-HU" sz="1800" baseline="-25000" dirty="0">
                <a:solidFill>
                  <a:srgbClr val="000000"/>
                </a:solidFill>
              </a:rPr>
              <a:t>B</a:t>
            </a:r>
            <a:r>
              <a:rPr lang="hu-HU" altLang="hu-HU" sz="1800" dirty="0">
                <a:solidFill>
                  <a:srgbClr val="000000"/>
                </a:solidFill>
              </a:rPr>
              <a:t>, φ</a:t>
            </a:r>
            <a:r>
              <a:rPr lang="hu-HU" altLang="hu-HU" sz="1800" baseline="-25000" dirty="0">
                <a:solidFill>
                  <a:srgbClr val="000000"/>
                </a:solidFill>
              </a:rPr>
              <a:t>B</a:t>
            </a:r>
            <a:r>
              <a:rPr lang="hu-HU" altLang="hu-HU" sz="1800" dirty="0">
                <a:solidFill>
                  <a:srgbClr val="000000"/>
                </a:solidFill>
              </a:rPr>
              <a:t>, PPD, DR, V</a:t>
            </a:r>
            <a:r>
              <a:rPr lang="hu-HU" altLang="hu-HU" sz="1800" baseline="-25000" dirty="0">
                <a:solidFill>
                  <a:srgbClr val="000000"/>
                </a:solidFill>
              </a:rPr>
              <a:t>fr</a:t>
            </a:r>
            <a:r>
              <a:rPr lang="hu-HU" altLang="hu-HU" sz="1800" dirty="0">
                <a:solidFill>
                  <a:srgbClr val="000000"/>
                </a:solidFill>
              </a:rPr>
              <a:t>, stb.</a:t>
            </a:r>
          </a:p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1800" dirty="0">
              <a:solidFill>
                <a:srgbClr val="000000"/>
              </a:solidFill>
            </a:endParaRPr>
          </a:p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800" dirty="0">
                <a:solidFill>
                  <a:srgbClr val="000000"/>
                </a:solidFill>
              </a:rPr>
              <a:t>Légtechnikai alapadatok: ΣQ, Σm</a:t>
            </a:r>
            <a:r>
              <a:rPr lang="hu-HU" altLang="hu-HU" sz="1800" baseline="-25000" dirty="0">
                <a:solidFill>
                  <a:srgbClr val="000000"/>
                </a:solidFill>
              </a:rPr>
              <a:t>vg</a:t>
            </a:r>
            <a:r>
              <a:rPr lang="hu-HU" altLang="hu-HU" sz="1800" dirty="0">
                <a:solidFill>
                  <a:srgbClr val="000000"/>
                </a:solidFill>
              </a:rPr>
              <a:t>, ΣK, Δh/Δx, stb.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1800" b="0" dirty="0">
              <a:solidFill>
                <a:srgbClr val="000000"/>
              </a:solidFill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719513" y="4076905"/>
            <a:ext cx="4608512" cy="7921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800" dirty="0">
                <a:solidFill>
                  <a:srgbClr val="000000"/>
                </a:solidFill>
              </a:rPr>
              <a:t>Szellőző- és távozó levegő légállapotának kijelölése a h-x diagramban: „SZ” „T”</a:t>
            </a:r>
            <a:endParaRPr lang="hu-HU" altLang="hu-HU" sz="1800" b="0" dirty="0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432313" y="5373688"/>
            <a:ext cx="5184775" cy="830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800" dirty="0">
                <a:solidFill>
                  <a:srgbClr val="000000"/>
                </a:solidFill>
              </a:rPr>
              <a:t>Szellőzőlevegő térfogatáramának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800" dirty="0">
                <a:solidFill>
                  <a:srgbClr val="000000"/>
                </a:solidFill>
              </a:rPr>
              <a:t>meghatározása; a helyiség légcsereszáma: Vsz, n,</a:t>
            </a:r>
            <a:endParaRPr lang="hu-HU" altLang="hu-HU" sz="1800" b="0" dirty="0">
              <a:solidFill>
                <a:srgbClr val="000000"/>
              </a:solidFill>
            </a:endParaRP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5951539" y="3573464"/>
            <a:ext cx="0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000" b="1" dirty="0">
              <a:solidFill>
                <a:srgbClr val="000000"/>
              </a:solidFill>
            </a:endParaRP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5951539" y="4869068"/>
            <a:ext cx="0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000" b="1" dirty="0">
              <a:solidFill>
                <a:srgbClr val="000000"/>
              </a:solidFill>
            </a:endParaRPr>
          </a:p>
        </p:txBody>
      </p:sp>
      <p:sp>
        <p:nvSpPr>
          <p:cNvPr id="120840" name="Line 8"/>
          <p:cNvSpPr>
            <a:spLocks noChangeShapeType="1"/>
          </p:cNvSpPr>
          <p:nvPr/>
        </p:nvSpPr>
        <p:spPr bwMode="auto">
          <a:xfrm flipH="1">
            <a:off x="8616953" y="5805488"/>
            <a:ext cx="12239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000" b="1" dirty="0">
              <a:solidFill>
                <a:srgbClr val="000000"/>
              </a:solidFill>
            </a:endParaRP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5951539" y="6237288"/>
            <a:ext cx="0" cy="6207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000" b="1" dirty="0">
              <a:solidFill>
                <a:srgbClr val="000000"/>
              </a:solidFill>
            </a:endParaRPr>
          </a:p>
        </p:txBody>
      </p:sp>
      <p:sp>
        <p:nvSpPr>
          <p:cNvPr id="120842" name="Line 10"/>
          <p:cNvSpPr>
            <a:spLocks noChangeShapeType="1"/>
          </p:cNvSpPr>
          <p:nvPr/>
        </p:nvSpPr>
        <p:spPr bwMode="auto">
          <a:xfrm>
            <a:off x="9840913" y="5805488"/>
            <a:ext cx="0" cy="1052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5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0" grpId="0" animBg="1"/>
      <p:bldP spid="12084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légvezetési rendszer tervezésének javasolt fázisai: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hu-HU" altLang="hu-HU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hu-HU" altLang="hu-HU" dirty="0" smtClean="0"/>
              <a:t>A légvezetési rendszer (LVR) </a:t>
            </a:r>
            <a:r>
              <a:rPr lang="hu-HU" altLang="hu-HU" u="sng" dirty="0" smtClean="0"/>
              <a:t>kiválasztása</a:t>
            </a:r>
            <a:r>
              <a:rPr lang="hu-HU" altLang="hu-HU" dirty="0" smtClean="0"/>
              <a:t> az 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hu-HU" altLang="hu-HU" sz="3200" dirty="0" smtClean="0"/>
              <a:t>Archimédeszi – szám (Ar</a:t>
            </a:r>
            <a:r>
              <a:rPr lang="hu-HU" altLang="hu-HU" sz="3200" baseline="-25000" dirty="0" smtClean="0"/>
              <a:t>T</a:t>
            </a:r>
            <a:r>
              <a:rPr lang="hu-HU" altLang="hu-HU" sz="3200" dirty="0" smtClean="0"/>
              <a:t>) függvényében</a:t>
            </a:r>
            <a:r>
              <a:rPr lang="hu-HU" altLang="hu-HU" dirty="0" smtClean="0"/>
              <a:t>;</a:t>
            </a:r>
          </a:p>
          <a:p>
            <a:pPr marL="914400" lvl="1" indent="-514350">
              <a:lnSpc>
                <a:spcPct val="90000"/>
              </a:lnSpc>
              <a:buFont typeface="+mj-lt"/>
              <a:buAutoNum type="arabicPeriod"/>
            </a:pPr>
            <a:endParaRPr lang="hu-HU" altLang="hu-HU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hu-HU" altLang="hu-HU" dirty="0" smtClean="0"/>
              <a:t>A légvezetési rendszer </a:t>
            </a:r>
            <a:r>
              <a:rPr lang="hu-HU" altLang="hu-HU" u="sng" dirty="0" smtClean="0"/>
              <a:t>méretezése</a:t>
            </a:r>
            <a:r>
              <a:rPr lang="hu-HU" altLang="hu-HU" dirty="0" smtClean="0"/>
              <a:t> az áramló levegő sebesség-és hőmérséklet mezői alapján, a huzatkritérium (DR) figyelembevételével.</a:t>
            </a:r>
            <a:endParaRPr lang="hu-HU" alt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8829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514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Köszönöm a megtisztelő figyelmet</a:t>
            </a:r>
          </a:p>
        </p:txBody>
      </p:sp>
    </p:spTree>
    <p:extLst>
      <p:ext uri="{BB962C8B-B14F-4D97-AF65-F5344CB8AC3E}">
        <p14:creationId xmlns:p14="http://schemas.microsoft.com/office/powerpoint/2010/main" val="192052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Miért szükséges a mérnöki ismeretanyag bővítése?</a:t>
            </a:r>
            <a:endParaRPr lang="hu-HU" altLang="hu-HU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10363200" cy="4724400"/>
          </a:xfrm>
        </p:spPr>
        <p:txBody>
          <a:bodyPr/>
          <a:lstStyle/>
          <a:p>
            <a:pPr marL="0" indent="0">
              <a:buNone/>
            </a:pPr>
            <a:r>
              <a:rPr lang="hu-HU" altLang="hu-HU" b="1" dirty="0" smtClean="0">
                <a:solidFill>
                  <a:schemeClr val="bg1"/>
                </a:solidFill>
              </a:rPr>
              <a:t>A mérnöki tevékenység virtuális értelmezése</a:t>
            </a:r>
            <a:r>
              <a:rPr lang="hu-HU" altLang="hu-HU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" name="Háromszög 1"/>
          <p:cNvSpPr/>
          <p:nvPr/>
        </p:nvSpPr>
        <p:spPr bwMode="auto">
          <a:xfrm>
            <a:off x="3023286" y="2487827"/>
            <a:ext cx="5593492" cy="3245707"/>
          </a:xfrm>
          <a:prstGeom prst="triangl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 bwMode="auto">
          <a:xfrm>
            <a:off x="7471719" y="3319849"/>
            <a:ext cx="2932670" cy="914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Tervezői tudatosság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dirty="0" smtClean="0">
                <a:latin typeface="Times New Roman" panose="02020603050405020304" pitchFamily="18" charset="0"/>
              </a:rPr>
              <a:t>(Miért?)</a:t>
            </a:r>
            <a:endParaRPr kumimoji="0" lang="hu-H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 bwMode="auto">
          <a:xfrm>
            <a:off x="1235675" y="3319849"/>
            <a:ext cx="2685536" cy="914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Lexikális tudás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dirty="0" smtClean="0">
                <a:latin typeface="Times New Roman" panose="02020603050405020304" pitchFamily="18" charset="0"/>
              </a:rPr>
              <a:t>(Mit?)</a:t>
            </a:r>
            <a:endParaRPr kumimoji="0" lang="hu-H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 bwMode="auto">
          <a:xfrm>
            <a:off x="3995351" y="5881816"/>
            <a:ext cx="3262184" cy="879931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Tervezői kreativitás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dirty="0" smtClean="0">
                <a:latin typeface="Times New Roman" panose="02020603050405020304" pitchFamily="18" charset="0"/>
              </a:rPr>
              <a:t>(Hogyan?)</a:t>
            </a:r>
            <a:endParaRPr kumimoji="0" lang="hu-H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 bwMode="auto">
          <a:xfrm>
            <a:off x="4530811" y="4044778"/>
            <a:ext cx="2586681" cy="158600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Terület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~</a:t>
            </a:r>
            <a:endParaRPr kumimoji="0" lang="hu-H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Mérnöki munka színvonala</a:t>
            </a:r>
            <a:endParaRPr kumimoji="0" lang="hu-H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12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Az előadás tartalomjegyzéke:</a:t>
            </a:r>
            <a:endParaRPr lang="hu-HU" altLang="hu-HU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u="sng" dirty="0" smtClean="0"/>
              <a:t>Miért</a:t>
            </a:r>
            <a:r>
              <a:rPr lang="hu-HU" altLang="hu-HU" dirty="0" smtClean="0"/>
              <a:t> szükséges a légvezetési rendszerek tervezése?</a:t>
            </a:r>
          </a:p>
          <a:p>
            <a:pPr marL="0" indent="0">
              <a:buNone/>
            </a:pPr>
            <a:endParaRPr lang="hu-HU" altLang="hu-HU" dirty="0"/>
          </a:p>
          <a:p>
            <a:r>
              <a:rPr lang="hu-HU" altLang="hu-HU" u="sng" dirty="0" smtClean="0"/>
              <a:t>Mit</a:t>
            </a:r>
            <a:r>
              <a:rPr lang="hu-HU" altLang="hu-HU" dirty="0" smtClean="0"/>
              <a:t> kell ismerni ahhoz, hogy kiválasztható legyen a légvezetési rendszer?</a:t>
            </a:r>
          </a:p>
          <a:p>
            <a:pPr marL="0" indent="0">
              <a:buNone/>
            </a:pPr>
            <a:endParaRPr lang="hu-HU" altLang="hu-HU" dirty="0"/>
          </a:p>
          <a:p>
            <a:r>
              <a:rPr lang="hu-HU" altLang="hu-HU" u="sng" dirty="0" smtClean="0"/>
              <a:t>Hogyan</a:t>
            </a:r>
            <a:r>
              <a:rPr lang="hu-HU" altLang="hu-HU" dirty="0" smtClean="0"/>
              <a:t> tervezhető a LVR és a tartózkodási zóna légtechnikai komfortja?</a:t>
            </a:r>
            <a:endParaRPr lang="hu-HU" altLang="hu-HU" sz="2000" dirty="0"/>
          </a:p>
        </p:txBody>
      </p:sp>
    </p:spTree>
    <p:extLst>
      <p:ext uri="{BB962C8B-B14F-4D97-AF65-F5344CB8AC3E}">
        <p14:creationId xmlns:p14="http://schemas.microsoft.com/office/powerpoint/2010/main" val="83483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Miért fontos a helyiségek LVR tervezése?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hu-HU" altLang="hu-HU" dirty="0" smtClean="0"/>
              <a:t>A vonatkozó szabványok előírják: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hu-HU" altLang="hu-HU" dirty="0" smtClean="0"/>
              <a:t>„</a:t>
            </a:r>
            <a:r>
              <a:rPr lang="hu-HU" altLang="hu-HU" dirty="0"/>
              <a:t>A tervezés fontos fázisa a </a:t>
            </a:r>
            <a:r>
              <a:rPr lang="hu-HU" altLang="hu-HU" dirty="0" smtClean="0"/>
              <a:t>légvezetési rendszer (LVR) </a:t>
            </a:r>
            <a:r>
              <a:rPr lang="hu-HU" altLang="hu-HU" dirty="0"/>
              <a:t>tervezése.” (MSZ CR 1752</a:t>
            </a:r>
            <a:r>
              <a:rPr lang="hu-HU" altLang="hu-HU" dirty="0" smtClean="0"/>
              <a:t>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hu-HU" altLang="hu-HU" dirty="0" smtClean="0"/>
              <a:t>LVR→légsebesség- és hőmérséklet mezők→komfort paraméterek </a:t>
            </a:r>
          </a:p>
          <a:p>
            <a:pPr>
              <a:lnSpc>
                <a:spcPct val="90000"/>
              </a:lnSpc>
              <a:buFontTx/>
              <a:buNone/>
            </a:pPr>
            <a:endParaRPr lang="hu-HU" altLang="hu-HU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hu-HU" dirty="0" smtClean="0"/>
              <a:t>A csak energia egyensúlyra méretezett helyiség tartózkodási zónájának komfort paraméterei automatikusan nem teljesülnek.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387797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7772400" cy="5029200"/>
          </a:xfrm>
        </p:spPr>
        <p:txBody>
          <a:bodyPr/>
          <a:lstStyle/>
          <a:p>
            <a:pPr>
              <a:buFontTx/>
              <a:buNone/>
            </a:pPr>
            <a:endParaRPr lang="hu-HU" altLang="hu-HU" b="1" u="sng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hu-HU" altLang="hu-HU" dirty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hu-HU" altLang="hu-HU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hu-HU" altLang="hu-HU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16739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838200"/>
          </a:xfr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hu-HU" altLang="hu-H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Beteg épület szindróma (SBS</a:t>
            </a:r>
            <a:r>
              <a:rPr lang="hu-HU" altLang="hu-HU" sz="2400" b="1" dirty="0">
                <a:solidFill>
                  <a:schemeClr val="tx1"/>
                </a:solidFill>
              </a:rPr>
              <a:t>)</a:t>
            </a:r>
            <a:r>
              <a:rPr lang="hu-HU" altLang="hu-HU" sz="2400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116740" name="Group 4"/>
          <p:cNvGrpSpPr>
            <a:grpSpLocks/>
          </p:cNvGrpSpPr>
          <p:nvPr/>
        </p:nvGrpSpPr>
        <p:grpSpPr bwMode="auto">
          <a:xfrm>
            <a:off x="2362200" y="2743200"/>
            <a:ext cx="7391400" cy="3816350"/>
            <a:chOff x="528" y="1728"/>
            <a:chExt cx="4656" cy="2404"/>
          </a:xfrm>
        </p:grpSpPr>
        <p:sp>
          <p:nvSpPr>
            <p:cNvPr id="116741" name="Text Box 5"/>
            <p:cNvSpPr txBox="1">
              <a:spLocks noChangeArrowheads="1"/>
            </p:cNvSpPr>
            <p:nvPr/>
          </p:nvSpPr>
          <p:spPr bwMode="auto">
            <a:xfrm>
              <a:off x="567" y="1728"/>
              <a:ext cx="1152" cy="12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dirty="0">
                  <a:solidFill>
                    <a:srgbClr val="000000"/>
                  </a:solidFill>
                </a:rPr>
                <a:t>hidegérzet,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dirty="0">
                  <a:solidFill>
                    <a:srgbClr val="000000"/>
                  </a:solidFill>
                </a:rPr>
                <a:t>lokális gyulladások,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dirty="0">
                  <a:solidFill>
                    <a:srgbClr val="000000"/>
                  </a:solidFill>
                </a:rPr>
                <a:t>reumás fájdalmak,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dirty="0">
                  <a:solidFill>
                    <a:srgbClr val="000000"/>
                  </a:solidFill>
                </a:rPr>
                <a:t>kellemetlen hőérzet,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altLang="hu-HU" dirty="0">
                <a:solidFill>
                  <a:srgbClr val="000000"/>
                </a:solidFill>
              </a:endParaRPr>
            </a:p>
          </p:txBody>
        </p:sp>
        <p:sp>
          <p:nvSpPr>
            <p:cNvPr id="116742" name="Text Box 6"/>
            <p:cNvSpPr txBox="1">
              <a:spLocks noChangeArrowheads="1"/>
            </p:cNvSpPr>
            <p:nvPr/>
          </p:nvSpPr>
          <p:spPr bwMode="auto">
            <a:xfrm>
              <a:off x="2256" y="1728"/>
              <a:ext cx="1152" cy="1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dirty="0">
                  <a:solidFill>
                    <a:srgbClr val="000000"/>
                  </a:solidFill>
                </a:rPr>
                <a:t>bezártság érzet,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dirty="0">
                  <a:solidFill>
                    <a:srgbClr val="000000"/>
                  </a:solidFill>
                </a:rPr>
                <a:t>fáradtság,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dirty="0">
                  <a:solidFill>
                    <a:srgbClr val="000000"/>
                  </a:solidFill>
                </a:rPr>
                <a:t>koncentrálási zavar,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dirty="0">
                  <a:solidFill>
                    <a:srgbClr val="000000"/>
                  </a:solidFill>
                </a:rPr>
                <a:t>nyálkahártya ingerei,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altLang="hu-HU" dirty="0">
                <a:solidFill>
                  <a:srgbClr val="000000"/>
                </a:solidFill>
              </a:endParaRPr>
            </a:p>
          </p:txBody>
        </p:sp>
        <p:sp>
          <p:nvSpPr>
            <p:cNvPr id="116743" name="Text Box 7"/>
            <p:cNvSpPr txBox="1">
              <a:spLocks noChangeArrowheads="1"/>
            </p:cNvSpPr>
            <p:nvPr/>
          </p:nvSpPr>
          <p:spPr bwMode="auto">
            <a:xfrm>
              <a:off x="4032" y="1728"/>
              <a:ext cx="1152" cy="12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dirty="0">
                  <a:solidFill>
                    <a:srgbClr val="000000"/>
                  </a:solidFill>
                </a:rPr>
                <a:t>fejfájás, kábultság,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dirty="0">
                  <a:solidFill>
                    <a:srgbClr val="000000"/>
                  </a:solidFill>
                </a:rPr>
                <a:t>fáradság érzet,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dirty="0">
                  <a:solidFill>
                    <a:srgbClr val="000000"/>
                  </a:solidFill>
                </a:rPr>
                <a:t>koncentrálási zavar,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altLang="hu-HU" dirty="0">
                <a:solidFill>
                  <a:srgbClr val="000000"/>
                </a:solidFill>
              </a:endParaRPr>
            </a:p>
          </p:txBody>
        </p:sp>
        <p:sp>
          <p:nvSpPr>
            <p:cNvPr id="116744" name="Text Box 8"/>
            <p:cNvSpPr txBox="1">
              <a:spLocks noChangeArrowheads="1"/>
            </p:cNvSpPr>
            <p:nvPr/>
          </p:nvSpPr>
          <p:spPr bwMode="auto">
            <a:xfrm>
              <a:off x="528" y="3216"/>
              <a:ext cx="4656" cy="916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2400" b="1" dirty="0">
                  <a:solidFill>
                    <a:srgbClr val="FFFFFF"/>
                  </a:solidFill>
                </a:rPr>
                <a:t>rossz közérzet, betegségre való hajlam,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2400" b="1" dirty="0">
                  <a:solidFill>
                    <a:srgbClr val="FFFFFF"/>
                  </a:solidFill>
                </a:rPr>
                <a:t>központi idegrendszeri zavarok,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2400" b="1" dirty="0">
                  <a:solidFill>
                    <a:srgbClr val="FFFFFF"/>
                  </a:solidFill>
                </a:rPr>
                <a:t>munkaképesség csökkenés,</a:t>
              </a:r>
            </a:p>
          </p:txBody>
        </p:sp>
      </p:grpSp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2057400" y="1600207"/>
            <a:ext cx="2667000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400" b="1" dirty="0">
                <a:solidFill>
                  <a:srgbClr val="000000"/>
                </a:solidFill>
              </a:rPr>
              <a:t>Hő- és huzathatás</a:t>
            </a:r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4953001" y="1905203"/>
            <a:ext cx="2225675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400" b="1" dirty="0">
                <a:solidFill>
                  <a:srgbClr val="000000"/>
                </a:solidFill>
              </a:rPr>
              <a:t>Levegőtlenség</a:t>
            </a:r>
            <a:r>
              <a:rPr lang="hu-HU" altLang="hu-HU" sz="2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7848601" y="2133600"/>
            <a:ext cx="1844675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400" b="1" dirty="0">
                <a:solidFill>
                  <a:srgbClr val="000000"/>
                </a:solidFill>
              </a:rPr>
              <a:t>Zajhatás </a:t>
            </a:r>
          </a:p>
        </p:txBody>
      </p:sp>
    </p:spTree>
    <p:extLst>
      <p:ext uri="{BB962C8B-B14F-4D97-AF65-F5344CB8AC3E}">
        <p14:creationId xmlns:p14="http://schemas.microsoft.com/office/powerpoint/2010/main" val="207882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animBg="1" autoUpdateAnimBg="0"/>
      <p:bldP spid="116745" grpId="0" animBg="1" autoUpdateAnimBg="0"/>
      <p:bldP spid="116746" grpId="0" animBg="1" autoUpdateAnimBg="0"/>
      <p:bldP spid="116747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rgbClr val="6699FF">
                <a:gamma/>
                <a:tint val="53333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 dirty="0">
                <a:solidFill>
                  <a:schemeClr val="bg1"/>
                </a:solidFill>
              </a:rPr>
              <a:t>Elégedetlenségi szint és a tervezési kategória</a:t>
            </a:r>
          </a:p>
        </p:txBody>
      </p:sp>
      <p:graphicFrame>
        <p:nvGraphicFramePr>
          <p:cNvPr id="49406" name="Group 25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230657299"/>
              </p:ext>
            </p:extLst>
          </p:nvPr>
        </p:nvGraphicFramePr>
        <p:xfrm>
          <a:off x="2286000" y="1676400"/>
          <a:ext cx="7772403" cy="4840224"/>
        </p:xfrm>
        <a:graphic>
          <a:graphicData uri="http://schemas.openxmlformats.org/drawingml/2006/table">
            <a:tbl>
              <a:tblPr/>
              <a:tblGrid>
                <a:gridCol w="1554163"/>
                <a:gridCol w="1554163"/>
                <a:gridCol w="1555751"/>
                <a:gridCol w="1554163"/>
                <a:gridCol w="1554163"/>
              </a:tblGrid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Jellem</a:t>
                      </a:r>
                      <a:r>
                        <a:rPr kumimoji="0" lang="hu-HU" alt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kumimoji="0" lang="hu-HU" alt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kumimoji="0" lang="hu-HU" alt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ő</a:t>
                      </a:r>
                      <a:r>
                        <a:rPr kumimoji="0" lang="hu-HU" alt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kumimoji="0" lang="hu-HU" alt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grid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Lokális diszkomfort</a:t>
                      </a:r>
                      <a:endParaRPr kumimoji="0" lang="hu-HU" altLang="hu-H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kumimoji="0" lang="hu-HU" alt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Jelölések</a:t>
                      </a:r>
                      <a:r>
                        <a:rPr kumimoji="0" lang="hu-HU" alt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5143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Kategória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5143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Hőkomfort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kumimoji="0" lang="hu-HU" alt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kumimoji="0" lang="hu-HU" alt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PPD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5143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Huzathatás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DR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5143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Gradiens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</a:t>
                      </a:r>
                      <a:r>
                        <a:rPr kumimoji="0" lang="hu-HU" altLang="hu-HU" sz="2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GRAD</a:t>
                      </a:r>
                      <a:r>
                        <a:rPr kumimoji="0" lang="hu-HU" alt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5143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Padló hőm.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</a:t>
                      </a:r>
                      <a:r>
                        <a:rPr kumimoji="0" lang="hu-HU" alt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hu-HU" altLang="hu-HU" sz="2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 padló</a:t>
                      </a:r>
                      <a:r>
                        <a:rPr kumimoji="0" lang="hu-HU" alt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5143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Aszimmet. Sugárzás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</a:t>
                      </a:r>
                      <a:r>
                        <a:rPr kumimoji="0" lang="hu-HU" altLang="hu-HU" sz="2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SUG</a:t>
                      </a:r>
                      <a:r>
                        <a:rPr kumimoji="0" lang="hu-HU" alt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5143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BLM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</a:t>
                      </a:r>
                      <a:r>
                        <a:rPr kumimoji="0" lang="hu-HU" altLang="hu-HU" sz="2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BLM</a:t>
                      </a:r>
                      <a:r>
                        <a:rPr kumimoji="0" lang="hu-HU" alt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72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rgbClr val="6699FF">
                <a:gamma/>
                <a:tint val="53333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Huzathatás kritériuma</a:t>
            </a:r>
          </a:p>
        </p:txBody>
      </p:sp>
      <p:sp>
        <p:nvSpPr>
          <p:cNvPr id="55300" name="Text Box 4"/>
          <p:cNvSpPr txBox="1">
            <a:spLocks noGrp="1" noChangeArrowheads="1"/>
          </p:cNvSpPr>
          <p:nvPr>
            <p:ph idx="1"/>
          </p:nvPr>
        </p:nvSpPr>
        <p:spPr>
          <a:xfrm>
            <a:off x="2743200" y="1981200"/>
            <a:ext cx="6172200" cy="838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hu-HU" altLang="hu-HU" sz="2400" b="1" dirty="0"/>
              <a:t>DR = (34-t</a:t>
            </a:r>
            <a:r>
              <a:rPr lang="hu-HU" altLang="hu-HU" sz="2400" b="1" baseline="-25000" dirty="0"/>
              <a:t>lev</a:t>
            </a:r>
            <a:r>
              <a:rPr lang="hu-HU" altLang="hu-HU" sz="2400" b="1" dirty="0"/>
              <a:t>)</a:t>
            </a:r>
            <a:r>
              <a:rPr lang="hu-HU" altLang="hu-HU" sz="2400" b="1" dirty="0">
                <a:sym typeface="Symbol" panose="05050102010706020507" pitchFamily="18" charset="2"/>
              </a:rPr>
              <a:t></a:t>
            </a:r>
            <a:r>
              <a:rPr lang="hu-HU" altLang="hu-HU" sz="2400" b="1" dirty="0"/>
              <a:t>(u-0,05)</a:t>
            </a:r>
            <a:r>
              <a:rPr lang="hu-HU" altLang="hu-HU" sz="2400" b="1" baseline="30000" dirty="0"/>
              <a:t>0,62</a:t>
            </a:r>
            <a:r>
              <a:rPr lang="hu-HU" altLang="hu-HU" sz="2400" b="1" dirty="0">
                <a:sym typeface="Symbol" panose="05050102010706020507" pitchFamily="18" charset="2"/>
              </a:rPr>
              <a:t></a:t>
            </a:r>
            <a:r>
              <a:rPr lang="hu-HU" altLang="hu-HU" sz="2400" b="1" dirty="0"/>
              <a:t>(0,37</a:t>
            </a:r>
            <a:r>
              <a:rPr lang="hu-HU" altLang="hu-HU" sz="2400" b="1" dirty="0" smtClean="0">
                <a:sym typeface="Symbol" panose="05050102010706020507" pitchFamily="18" charset="2"/>
              </a:rPr>
              <a:t>(</a:t>
            </a:r>
            <a:r>
              <a:rPr lang="hu-HU" altLang="hu-HU" sz="2400" b="1" dirty="0" smtClean="0"/>
              <a:t>u</a:t>
            </a:r>
            <a:r>
              <a:rPr lang="hu-HU" altLang="hu-HU" sz="2400" b="1" dirty="0">
                <a:sym typeface="Symbol" panose="05050102010706020507" pitchFamily="18" charset="2"/>
              </a:rPr>
              <a:t></a:t>
            </a:r>
            <a:r>
              <a:rPr lang="hu-HU" altLang="hu-HU" sz="2400" b="1" dirty="0" smtClean="0"/>
              <a:t>Tu)+</a:t>
            </a:r>
            <a:r>
              <a:rPr lang="hu-HU" altLang="hu-HU" sz="2400" b="1" dirty="0"/>
              <a:t>3,14)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hu-HU" altLang="hu-HU" sz="2400" b="1" dirty="0"/>
              <a:t>(%)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4648200" y="3810000"/>
            <a:ext cx="2895600" cy="1295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400" b="1" dirty="0">
                <a:solidFill>
                  <a:srgbClr val="000000"/>
                </a:solidFill>
              </a:rPr>
              <a:t>19 &lt; t</a:t>
            </a:r>
            <a:r>
              <a:rPr lang="hu-HU" altLang="hu-HU" sz="2400" b="1" baseline="-25000" dirty="0">
                <a:solidFill>
                  <a:srgbClr val="000000"/>
                </a:solidFill>
              </a:rPr>
              <a:t>lev</a:t>
            </a:r>
            <a:r>
              <a:rPr lang="hu-HU" altLang="hu-HU" sz="2400" b="1" dirty="0">
                <a:solidFill>
                  <a:srgbClr val="000000"/>
                </a:solidFill>
              </a:rPr>
              <a:t> &lt; 27°C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400" b="1" dirty="0">
                <a:solidFill>
                  <a:srgbClr val="000000"/>
                </a:solidFill>
              </a:rPr>
              <a:t>0,05 &lt; u &lt; 0,4 m/s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400" b="1" dirty="0">
                <a:solidFill>
                  <a:srgbClr val="000000"/>
                </a:solidFill>
              </a:rPr>
              <a:t>0,0 &lt; Tu &lt; 70%</a:t>
            </a:r>
          </a:p>
        </p:txBody>
      </p:sp>
    </p:spTree>
    <p:extLst>
      <p:ext uri="{BB962C8B-B14F-4D97-AF65-F5344CB8AC3E}">
        <p14:creationId xmlns:p14="http://schemas.microsoft.com/office/powerpoint/2010/main" val="1306915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elet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10.xml><?xml version="1.0" encoding="utf-8"?>
<a:theme xmlns:a="http://schemas.openxmlformats.org/drawingml/2006/main" name="16_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9_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7_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23_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24_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5_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26_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19_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0_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1_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4_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22_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28_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29_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1_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8_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lapértelmezett terv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Alapértelmezett terv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Alapértelmezett terv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1058</TotalTime>
  <Words>1114</Words>
  <Application>Microsoft Office PowerPoint</Application>
  <PresentationFormat>Szélesvásznú</PresentationFormat>
  <Paragraphs>341</Paragraphs>
  <Slides>32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27</vt:i4>
      </vt:variant>
      <vt:variant>
        <vt:lpstr>Beágyazott OLE kiszolgálók</vt:lpstr>
      </vt:variant>
      <vt:variant>
        <vt:i4>3</vt:i4>
      </vt:variant>
      <vt:variant>
        <vt:lpstr>Diacímek</vt:lpstr>
      </vt:variant>
      <vt:variant>
        <vt:i4>32</vt:i4>
      </vt:variant>
    </vt:vector>
  </HeadingPairs>
  <TitlesOfParts>
    <vt:vector size="67" baseType="lpstr">
      <vt:lpstr>Arial</vt:lpstr>
      <vt:lpstr>Century Gothic</vt:lpstr>
      <vt:lpstr>Symbol</vt:lpstr>
      <vt:lpstr>Times New Roman</vt:lpstr>
      <vt:lpstr>Wingdings 3</vt:lpstr>
      <vt:lpstr>Szelet</vt:lpstr>
      <vt:lpstr>10_Alapértelmezett terv</vt:lpstr>
      <vt:lpstr>11_Alapértelmezett terv</vt:lpstr>
      <vt:lpstr>18_Alapértelmezett terv</vt:lpstr>
      <vt:lpstr>7_Alapértelmezett terv</vt:lpstr>
      <vt:lpstr>Alapértelmezett terv</vt:lpstr>
      <vt:lpstr>5_Alapértelmezett terv</vt:lpstr>
      <vt:lpstr>6_Alapértelmezett terv</vt:lpstr>
      <vt:lpstr>1_Alapértelmezett terv</vt:lpstr>
      <vt:lpstr>16_Alapértelmezett terv</vt:lpstr>
      <vt:lpstr>8_Alapértelmezett terv</vt:lpstr>
      <vt:lpstr>9_Alapértelmezett terv</vt:lpstr>
      <vt:lpstr>12_Alapértelmezett terv</vt:lpstr>
      <vt:lpstr>13_Alapértelmezett terv</vt:lpstr>
      <vt:lpstr>14_Alapértelmezett terv</vt:lpstr>
      <vt:lpstr>17_Alapértelmezett terv</vt:lpstr>
      <vt:lpstr>23_Alapértelmezett terv</vt:lpstr>
      <vt:lpstr>24_Alapértelmezett terv</vt:lpstr>
      <vt:lpstr>25_Alapértelmezett terv</vt:lpstr>
      <vt:lpstr>26_Alapértelmezett terv</vt:lpstr>
      <vt:lpstr>19_Alapértelmezett terv</vt:lpstr>
      <vt:lpstr>20_Alapértelmezett terv</vt:lpstr>
      <vt:lpstr>21_Alapértelmezett terv</vt:lpstr>
      <vt:lpstr>4_Alapértelmezett terv</vt:lpstr>
      <vt:lpstr>22_Alapértelmezett terv</vt:lpstr>
      <vt:lpstr>28_Alapértelmezett terv</vt:lpstr>
      <vt:lpstr>29_Alapértelmezett terv</vt:lpstr>
      <vt:lpstr>Egyenlet</vt:lpstr>
      <vt:lpstr>Equation</vt:lpstr>
      <vt:lpstr>Microsoft Equation 3.0</vt:lpstr>
      <vt:lpstr>Légvezetési rendszerek (LVR) összefüggése a tervezett komfort paraméterekkel.</vt:lpstr>
      <vt:lpstr>Az előadás célja:</vt:lpstr>
      <vt:lpstr>A helyiség légvezetési rendszere. (LVR)</vt:lpstr>
      <vt:lpstr>Miért szükséges a mérnöki ismeretanyag bővítése?</vt:lpstr>
      <vt:lpstr>Az előadás tartalomjegyzéke:</vt:lpstr>
      <vt:lpstr>Miért fontos a helyiségek LVR tervezése?</vt:lpstr>
      <vt:lpstr>Beteg épület szindróma (SBS) </vt:lpstr>
      <vt:lpstr>Elégedetlenségi szint és a tervezési kategória</vt:lpstr>
      <vt:lpstr>Huzathatás kritériuma</vt:lpstr>
      <vt:lpstr>Helyiség tartózkodási zónájában mért légsebesség</vt:lpstr>
      <vt:lpstr>Turbulencia fok értelmezése:</vt:lpstr>
      <vt:lpstr>Helyiségek tartózkodási zónáinak értelmezése (MSZ prEN 13779)</vt:lpstr>
      <vt:lpstr>Miért nem teljesül a légtechnikai komfortosság a csak energia egyensúlyra méretezett helyiségek tartózkodási zónájában?</vt:lpstr>
      <vt:lpstr>A helyiség analízis mérlegegyenletei:</vt:lpstr>
      <vt:lpstr>Helyiségek légvezetési rendszerének fajtái:</vt:lpstr>
      <vt:lpstr>Légvezetési rendszerek működési tartománya:</vt:lpstr>
      <vt:lpstr>A légvezetési rendszer megvalósításának eszközei:</vt:lpstr>
      <vt:lpstr>Mit kell ismerni ahhoz, hogy kiválasztható legyen a légvezetési rendszer?</vt:lpstr>
      <vt:lpstr>Helyiség átöblítés fizikai modellje</vt:lpstr>
      <vt:lpstr>Légvezetési rendszerek kiválasztásának alapja</vt:lpstr>
      <vt:lpstr>A mozgásegyenlet egyértelműségi feltételei:</vt:lpstr>
      <vt:lpstr>Helyiségek légvezetési rendszerének kiválasztása</vt:lpstr>
      <vt:lpstr>Az előírt komfort jellemzők és a tartózkodási zóna jellemzőinek azonossága.</vt:lpstr>
      <vt:lpstr>Entalpia szimmetriára tervezett helyiségek folyamatábrája.</vt:lpstr>
      <vt:lpstr>Levegő csomag hőmérsékletváltozása a pályagörbe mentén. /nyári állapot/</vt:lpstr>
      <vt:lpstr>Állapotváltozás a h-x diagramban  </vt:lpstr>
      <vt:lpstr>A módosított állapotváltozás a h-x diagramban.</vt:lpstr>
      <vt:lpstr>LVR kiválasztása ( egyszerűsített módszer)</vt:lpstr>
      <vt:lpstr>PowerPoint bemutató</vt:lpstr>
      <vt:lpstr>LVR kiválasztása ( egyszerűsített módszer)</vt:lpstr>
      <vt:lpstr>A légvezetési rendszer tervezésének javasolt fázisai:</vt:lpstr>
      <vt:lpstr>Köszönöm a megtisztelő figyelmet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Lévezetési rendszerek (LVR) összefüggése a tervezett komfort paraméterekkel.</dc:title>
  <dc:creator>MT</dc:creator>
  <cp:lastModifiedBy>MT</cp:lastModifiedBy>
  <cp:revision>115</cp:revision>
  <dcterms:created xsi:type="dcterms:W3CDTF">2017-11-21T08:30:41Z</dcterms:created>
  <dcterms:modified xsi:type="dcterms:W3CDTF">2017-11-29T09:52:37Z</dcterms:modified>
</cp:coreProperties>
</file>